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98" r:id="rId6"/>
  </p:sldMasterIdLst>
  <p:notesMasterIdLst>
    <p:notesMasterId r:id="rId22"/>
  </p:notesMasterIdLst>
  <p:sldIdLst>
    <p:sldId id="256" r:id="rId7"/>
    <p:sldId id="303" r:id="rId8"/>
    <p:sldId id="332" r:id="rId9"/>
    <p:sldId id="351" r:id="rId10"/>
    <p:sldId id="352" r:id="rId11"/>
    <p:sldId id="349" r:id="rId12"/>
    <p:sldId id="340" r:id="rId13"/>
    <p:sldId id="353" r:id="rId14"/>
    <p:sldId id="357" r:id="rId15"/>
    <p:sldId id="347" r:id="rId16"/>
    <p:sldId id="348" r:id="rId17"/>
    <p:sldId id="358" r:id="rId18"/>
    <p:sldId id="359" r:id="rId19"/>
    <p:sldId id="350" r:id="rId20"/>
    <p:sldId id="31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argie L" initials="J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A"/>
    <a:srgbClr val="0D80AC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3115" autoAdjust="0"/>
  </p:normalViewPr>
  <p:slideViewPr>
    <p:cSldViewPr snapToGrid="0">
      <p:cViewPr varScale="1">
        <p:scale>
          <a:sx n="92" d="100"/>
          <a:sy n="92" d="100"/>
        </p:scale>
        <p:origin x="90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51B5-4302-4DC3-AC11-9EE9B24E6BF8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1331-34DD-4BE9-B285-EAB004F1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D7C0-7914-4C01-95A2-4F3B029B62F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F022CE-CB4A-44F6-B699-5B31D081651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04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5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03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0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4" descr="isplaying Thrivist_Infographic_Main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969" y="1741940"/>
            <a:ext cx="3065345" cy="43720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75434"/>
            <a:ext cx="9144000" cy="65563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814118" y="1741940"/>
            <a:ext cx="4701231" cy="43728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95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46" y="-5108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964484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AutoShape 4" descr="isplaying Thrivist_Infographic_Main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888"/>
            <a:ext cx="9144000" cy="839047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084"/>
            <a:ext cx="78867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969" y="1741940"/>
            <a:ext cx="3065345" cy="43720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75434"/>
            <a:ext cx="9144000" cy="65563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814118" y="1741940"/>
            <a:ext cx="4701231" cy="43728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442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1936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rgbClr val="095A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53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3CDCA-CE05-40E5-8B7B-8559673DA3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DF3B-460B-4496-BD70-8AF51869F9D5}" type="datetimeFigureOut">
              <a:rPr lang="en-US" smtClean="0"/>
              <a:t>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DF3B-460B-4496-BD70-8AF51869F9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E63-D34A-4203-987D-6B2C152B1A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0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pscollaboration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667" y="442022"/>
            <a:ext cx="8551333" cy="2387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007FAA"/>
                </a:solidFill>
                <a:latin typeface="+mn-lt"/>
              </a:rPr>
              <a:t>Whites Creek High </a:t>
            </a:r>
            <a:br>
              <a:rPr lang="en-US" sz="6600" b="1" dirty="0">
                <a:solidFill>
                  <a:srgbClr val="007FAA"/>
                </a:solidFill>
                <a:latin typeface="+mn-lt"/>
              </a:rPr>
            </a:br>
            <a:r>
              <a:rPr lang="en-US" sz="6600" b="1" dirty="0">
                <a:solidFill>
                  <a:srgbClr val="007FAA"/>
                </a:solidFill>
                <a:latin typeface="+mn-lt"/>
              </a:rPr>
              <a:t>Data Dive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879981"/>
            <a:ext cx="7703592" cy="1606113"/>
          </a:xfrm>
        </p:spPr>
        <p:txBody>
          <a:bodyPr>
            <a:noAutofit/>
          </a:bodyPr>
          <a:lstStyle/>
          <a:p>
            <a:r>
              <a:rPr lang="en-US" sz="2800" dirty="0"/>
              <a:t>Please sit in a group.  Thanks!</a:t>
            </a:r>
          </a:p>
          <a:p>
            <a:r>
              <a:rPr lang="en-US" sz="2800" dirty="0"/>
              <a:t>February 13, 2018</a:t>
            </a:r>
          </a:p>
          <a:p>
            <a:r>
              <a:rPr lang="en-US" sz="2800" dirty="0"/>
              <a:t>Margie Johnson, Ed.D.</a:t>
            </a:r>
          </a:p>
        </p:txBody>
      </p:sp>
    </p:spTree>
    <p:extLst>
      <p:ext uri="{BB962C8B-B14F-4D97-AF65-F5344CB8AC3E}">
        <p14:creationId xmlns:p14="http://schemas.microsoft.com/office/powerpoint/2010/main" val="330767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627040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2566"/>
            <a:ext cx="7772400" cy="2387600"/>
          </a:xfrm>
        </p:spPr>
        <p:txBody>
          <a:bodyPr/>
          <a:lstStyle/>
          <a:p>
            <a:r>
              <a:rPr lang="en-US"/>
              <a:t>Reflection, Feedback, and Wrap-Up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444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4209"/>
            <a:ext cx="9144000" cy="839892"/>
          </a:xfrm>
        </p:spPr>
        <p:txBody>
          <a:bodyPr/>
          <a:lstStyle/>
          <a:p>
            <a:r>
              <a:rPr lang="en-US" dirty="0"/>
              <a:t>Exit Ticket Reflection </a:t>
            </a:r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03947" y="1470212"/>
            <a:ext cx="8736105" cy="2629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/>
              <a:t>What might be some actions you take as a result of our time together today?</a:t>
            </a:r>
          </a:p>
        </p:txBody>
      </p:sp>
      <p:pic>
        <p:nvPicPr>
          <p:cNvPr id="6" name="Picture 2" descr="mage result for post it not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3" r="6048" b="14788"/>
          <a:stretch/>
        </p:blipFill>
        <p:spPr bwMode="auto">
          <a:xfrm>
            <a:off x="3003175" y="3214368"/>
            <a:ext cx="3137647" cy="31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357" y="3575957"/>
            <a:ext cx="253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53899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1002"/>
            <a:ext cx="9144000" cy="1148317"/>
          </a:xfrm>
        </p:spPr>
        <p:txBody>
          <a:bodyPr>
            <a:normAutofit/>
          </a:bodyPr>
          <a:lstStyle/>
          <a:p>
            <a:r>
              <a:rPr lang="en-US" dirty="0"/>
              <a:t>Feed FORWARD---</a:t>
            </a:r>
            <a:br>
              <a:rPr lang="en-US" dirty="0"/>
            </a:br>
            <a:r>
              <a:rPr lang="en-US" dirty="0"/>
              <a:t>How Was Today’s Meeting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7" y="1573619"/>
            <a:ext cx="8770532" cy="106325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Individually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Use a post-it note to provide feedback.</a:t>
            </a:r>
          </a:p>
        </p:txBody>
      </p:sp>
      <p:pic>
        <p:nvPicPr>
          <p:cNvPr id="5" name="Picture 2" descr="mage result for post it not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8"/>
          <a:stretch/>
        </p:blipFill>
        <p:spPr bwMode="auto">
          <a:xfrm>
            <a:off x="1536855" y="2461006"/>
            <a:ext cx="4618633" cy="373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164" y="2751174"/>
            <a:ext cx="2938989" cy="27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1" y="370416"/>
            <a:ext cx="3406140" cy="4572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0D80AC"/>
                </a:solidFill>
                <a:latin typeface="+mn-lt"/>
              </a:rPr>
              <a:t>Wrap Up</a:t>
            </a:r>
            <a:endParaRPr lang="en-US" sz="6000" b="1" dirty="0">
              <a:solidFill>
                <a:srgbClr val="0D80AC"/>
              </a:solidFill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1581150"/>
            <a:ext cx="7556500" cy="369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9750" y="1528764"/>
            <a:ext cx="52197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738"/>
            <a:ext cx="9144000" cy="85725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FAA"/>
                </a:solidFill>
                <a:latin typeface="+mn-lt"/>
              </a:rPr>
              <a:t>MNPS Collaborative Inquiry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28" y="1536426"/>
            <a:ext cx="4852235" cy="461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962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FA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www.mnpscollaboration.org</a:t>
            </a:r>
            <a:r>
              <a:rPr lang="en-US" sz="4000" dirty="0">
                <a:ln w="0"/>
                <a:solidFill>
                  <a:srgbClr val="007FA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rgbClr val="007FA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68" y="1553517"/>
            <a:ext cx="4044732" cy="566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5" y="2137239"/>
            <a:ext cx="3047121" cy="3302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24900" y="3430092"/>
            <a:ext cx="869163" cy="64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21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FAA"/>
                </a:solidFill>
                <a:latin typeface="+mn-lt"/>
              </a:rPr>
              <a:t>Outcomes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" y="1331670"/>
            <a:ext cx="9144000" cy="2101699"/>
          </a:xfrm>
        </p:spPr>
        <p:txBody>
          <a:bodyPr>
            <a:noAutofit/>
          </a:bodyPr>
          <a:lstStyle/>
          <a:p>
            <a:pPr marL="68580" indent="0" algn="ctr">
              <a:spcBef>
                <a:spcPts val="0"/>
              </a:spcBef>
              <a:buNone/>
            </a:pPr>
            <a:r>
              <a:rPr lang="en-US" sz="3600" i="1" dirty="0"/>
              <a:t>The outcomes for the meeting are to model the collaborative inquiry process for analyzing data and to create Spring 2018 recommendations for supporting student success.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4" y="423897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037725"/>
            <a:ext cx="914399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Arial" charset="0"/>
                <a:ea typeface="Arial" charset="0"/>
                <a:cs typeface="Arial" charset="0"/>
              </a:rPr>
              <a:t>What is your </a:t>
            </a:r>
            <a:r>
              <a:rPr lang="en-US" altLang="en-US" sz="6000" b="1" dirty="0">
                <a:solidFill>
                  <a:srgbClr val="007FAA"/>
                </a:solidFill>
                <a:latin typeface="+mn-lt"/>
                <a:cs typeface="+mj-cs"/>
              </a:rPr>
              <a:t>VISION</a:t>
            </a:r>
            <a:r>
              <a:rPr lang="en-US" altLang="en-US" sz="4400" dirty="0">
                <a:latin typeface="Arial" charset="0"/>
                <a:ea typeface="Arial" charset="0"/>
                <a:cs typeface="Arial" charset="0"/>
              </a:rPr>
              <a:t> for students at Whites Creek High School?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10807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 dirty="0">
                <a:solidFill>
                  <a:srgbClr val="007FAA"/>
                </a:solidFill>
                <a:latin typeface="+mn-lt"/>
                <a:ea typeface="ＭＳ Ｐゴシック" panose="020B0600070205080204" pitchFamily="34" charset="-128"/>
              </a:rPr>
              <a:t>Visual Synectic</a:t>
            </a:r>
          </a:p>
        </p:txBody>
      </p:sp>
      <p:pic>
        <p:nvPicPr>
          <p:cNvPr id="1026" name="Picture 2" descr="Image result for vision">
            <a:extLst>
              <a:ext uri="{FF2B5EF4-FFF2-40B4-BE49-F238E27FC236}">
                <a16:creationId xmlns:a16="http://schemas.microsoft.com/office/drawing/2014/main" id="{1375A5EC-E940-1D4C-82B4-D3D3C0D77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55" y="2984720"/>
            <a:ext cx="5595088" cy="314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58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089" y="5798120"/>
            <a:ext cx="9191089" cy="1691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8677" y="5324451"/>
            <a:ext cx="462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MNPS Collaborative Inquiry Community of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2443"/>
            <a:ext cx="9109709" cy="85725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FAA"/>
                </a:solidFill>
                <a:latin typeface="+mn-lt"/>
              </a:rPr>
              <a:t>MNPS Collaborative Inquiry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928921"/>
            <a:ext cx="57357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Collaborative Inquiry </a:t>
            </a:r>
            <a:r>
              <a:rPr lang="en-US" sz="2800" dirty="0"/>
              <a:t>is a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data-based team </a:t>
            </a:r>
            <a:r>
              <a:rPr lang="en-US" sz="2800" dirty="0"/>
              <a:t>process that consciously uses the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collaborative learning cycle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(activating and engaging, exploring and discovering, and organizing and integrating) and the 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FAA"/>
                </a:solidFill>
              </a:rPr>
              <a:t>qualities of effective groups</a:t>
            </a:r>
            <a:r>
              <a:rPr lang="en-US" sz="2800" b="1" dirty="0">
                <a:ln>
                  <a:solidFill>
                    <a:srgbClr val="007FAA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2800" dirty="0"/>
              <a:t>(fostering a culture of trust, maintaining a clear focus, taking collective responsibility and data-informed decision-making).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2055910"/>
            <a:ext cx="3105292" cy="2910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34317" y="6702330"/>
            <a:ext cx="7732150" cy="787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497305"/>
            <a:ext cx="7814379" cy="5694947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>
            <a:off x="5358064" y="4684294"/>
            <a:ext cx="2648821" cy="1957137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3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80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7FAA"/>
                </a:solidFill>
                <a:latin typeface="+mn-lt"/>
              </a:rPr>
              <a:t>Calibrating Activity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7944" y="1676470"/>
            <a:ext cx="5083312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2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43273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FAA"/>
                </a:solidFill>
                <a:ea typeface="ＭＳ Ｐゴシック" panose="020B0600070205080204" pitchFamily="34" charset="-128"/>
                <a:cs typeface="+mj-cs"/>
              </a:rPr>
              <a:t>Exploring and Discovering—Data Dive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963859"/>
            <a:ext cx="7846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Assessment—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Assessment Summary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3200" dirty="0"/>
              <a:t>MAP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3200" dirty="0"/>
              <a:t>ACT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3200" dirty="0"/>
              <a:t>EOC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Attendance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Attendance Dashboard (2 years)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Behavior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3200" dirty="0"/>
              <a:t>Behavior Dashboard (2 years)</a:t>
            </a:r>
          </a:p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47" y="1306145"/>
            <a:ext cx="3245422" cy="2193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6F1EA-7CFD-B14F-9D5E-D816D3F6D8EF}"/>
              </a:ext>
            </a:extLst>
          </p:cNvPr>
          <p:cNvSpPr txBox="1"/>
          <p:nvPr/>
        </p:nvSpPr>
        <p:spPr>
          <a:xfrm>
            <a:off x="935665" y="5552554"/>
            <a:ext cx="7272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http://</a:t>
            </a:r>
            <a:r>
              <a:rPr lang="en-US" sz="4000" b="1" dirty="0" err="1"/>
              <a:t>datawarehouse.mnps.org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888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497305"/>
            <a:ext cx="7814379" cy="5694947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>
            <a:off x="449180" y="1828799"/>
            <a:ext cx="2648821" cy="1957137"/>
          </a:xfrm>
          <a:prstGeom prst="star7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012" y="476518"/>
            <a:ext cx="7901315" cy="5322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000" dirty="0"/>
              <a:t>Given what was discussed today, what might be some next steps?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  <a:p>
            <a:pPr marL="3200400" lvl="7" indent="0">
              <a:buNone/>
            </a:pPr>
            <a:r>
              <a:rPr lang="en-US" sz="4000" dirty="0"/>
              <a:t>Stop</a:t>
            </a:r>
          </a:p>
          <a:p>
            <a:pPr marL="3200400" lvl="7" indent="0">
              <a:buNone/>
            </a:pPr>
            <a:endParaRPr lang="en-US" sz="4000" dirty="0"/>
          </a:p>
          <a:p>
            <a:pPr marL="3200400" lvl="7" indent="0">
              <a:buNone/>
            </a:pPr>
            <a:endParaRPr lang="en-US" sz="4000" dirty="0"/>
          </a:p>
          <a:p>
            <a:pPr marL="3200400" lvl="7" indent="0">
              <a:buNone/>
            </a:pPr>
            <a:r>
              <a:rPr lang="en-US" sz="4000" dirty="0"/>
              <a:t>Continue</a:t>
            </a:r>
          </a:p>
          <a:p>
            <a:pPr marL="3200400" lvl="7" indent="0">
              <a:buNone/>
            </a:pPr>
            <a:endParaRPr lang="en-US" sz="4000" dirty="0"/>
          </a:p>
          <a:p>
            <a:pPr marL="3200400" lvl="7" indent="0">
              <a:buNone/>
            </a:pPr>
            <a:endParaRPr lang="en-US" sz="4000" dirty="0"/>
          </a:p>
          <a:p>
            <a:pPr marL="3200400" lvl="7" indent="0">
              <a:buNone/>
            </a:pPr>
            <a:r>
              <a:rPr lang="en-US" sz="4000" dirty="0"/>
              <a:t>Start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11" y="1810870"/>
            <a:ext cx="2723047" cy="3808457"/>
          </a:xfrm>
          <a:prstGeom prst="rect">
            <a:avLst/>
          </a:prstGeom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54412" y="6336613"/>
            <a:ext cx="55895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</a:rPr>
              <a:t>Groups at Work – 2011 MiraVia LLC –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78243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59b9d-fc34-4c72-b5f0-ae1745e1fc72">Y3PMN56UNW6M-275-170</_dlc_DocId>
    <_dlc_DocIdUrl xmlns="98d59b9d-fc34-4c72-b5f0-ae1745e1fc72">
      <Url>https://sbaspweb.mnps.org/_layouts/DocIdRedir.aspx?ID=Y3PMN56UNW6M-275-170</Url>
      <Description>Y3PMN56UNW6M-275-170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81F99ABB164BBBCB183E10CBF5A2" ma:contentTypeVersion="0" ma:contentTypeDescription="Create a new document." ma:contentTypeScope="" ma:versionID="f6bbd82458cf33277d20520ba938a58f">
  <xsd:schema xmlns:xsd="http://www.w3.org/2001/XMLSchema" xmlns:xs="http://www.w3.org/2001/XMLSchema" xmlns:p="http://schemas.microsoft.com/office/2006/metadata/properties" xmlns:ns2="98d59b9d-fc34-4c72-b5f0-ae1745e1fc72" targetNamespace="http://schemas.microsoft.com/office/2006/metadata/properties" ma:root="true" ma:fieldsID="d111e956bbdbc283d5432f416b609c19" ns2:_="">
    <xsd:import namespace="98d59b9d-fc34-4c72-b5f0-ae1745e1fc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59b9d-fc34-4c72-b5f0-ae1745e1fc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0FF366-A2A9-4451-92D1-4AE7698B7D1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98d59b9d-fc34-4c72-b5f0-ae1745e1fc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950ED2-E6D6-418F-9F5E-380C9222B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D9CDE-537F-422A-AF5D-CBCA1A299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59b9d-fc34-4c72-b5f0-ae1745e1f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CE3BF9-3D38-4E2F-8E53-3DDDE37709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11203</TotalTime>
  <Words>246</Words>
  <Application>Microsoft Macintosh PowerPoint</Application>
  <PresentationFormat>On-screen Show (4:3)</PresentationFormat>
  <Paragraphs>52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Arial Black</vt:lpstr>
      <vt:lpstr>Calibri</vt:lpstr>
      <vt:lpstr>Calibri Light</vt:lpstr>
      <vt:lpstr>Tahoma</vt:lpstr>
      <vt:lpstr>Office Theme</vt:lpstr>
      <vt:lpstr>1_Office Theme</vt:lpstr>
      <vt:lpstr>Whites Creek High  Data Dive</vt:lpstr>
      <vt:lpstr>Outcomes</vt:lpstr>
      <vt:lpstr>PowerPoint Presentation</vt:lpstr>
      <vt:lpstr>MNPS Collaborative Inquiry</vt:lpstr>
      <vt:lpstr>PowerPoint Presentation</vt:lpstr>
      <vt:lpstr>Calibrating Activity</vt:lpstr>
      <vt:lpstr>PowerPoint Presentation</vt:lpstr>
      <vt:lpstr>PowerPoint Presentation</vt:lpstr>
      <vt:lpstr>PowerPoint Presentation</vt:lpstr>
      <vt:lpstr>Next Steps</vt:lpstr>
      <vt:lpstr>Reflection, Feedback, and Wrap-Up</vt:lpstr>
      <vt:lpstr>Exit Ticket Reflection </vt:lpstr>
      <vt:lpstr>Feed FORWARD--- How Was Today’s Meeting </vt:lpstr>
      <vt:lpstr>Wrap Up</vt:lpstr>
      <vt:lpstr>MNPS Collaborative Inquiry Toolkit</vt:lpstr>
    </vt:vector>
  </TitlesOfParts>
  <Company>MP&amp;F PR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Johnson, Margie L</cp:lastModifiedBy>
  <cp:revision>119</cp:revision>
  <dcterms:created xsi:type="dcterms:W3CDTF">2015-11-13T20:01:34Z</dcterms:created>
  <dcterms:modified xsi:type="dcterms:W3CDTF">2018-02-13T21:19:16Z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0x010100E3DE81F99ABB164BBBCB183E10CBF5A2</vt:lpwstr>
  </property>
  <property fmtid="{D5CDD505-2E9C-101B-9397-08002B2CF9AE}" pid="3" name="_dlc_DocIdItemGuid">
    <vt:lpwstr>9454dcbc-ec25-48da-b1d0-8050461c6743</vt:lpwstr>
  </property>
</Properties>
</file>