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87" r:id="rId2"/>
  </p:sldMasterIdLst>
  <p:notesMasterIdLst>
    <p:notesMasterId r:id="rId21"/>
  </p:notesMasterIdLst>
  <p:handoutMasterIdLst>
    <p:handoutMasterId r:id="rId22"/>
  </p:handoutMasterIdLst>
  <p:sldIdLst>
    <p:sldId id="546" r:id="rId3"/>
    <p:sldId id="588" r:id="rId4"/>
    <p:sldId id="593" r:id="rId5"/>
    <p:sldId id="594" r:id="rId6"/>
    <p:sldId id="592" r:id="rId7"/>
    <p:sldId id="573" r:id="rId8"/>
    <p:sldId id="583" r:id="rId9"/>
    <p:sldId id="584" r:id="rId10"/>
    <p:sldId id="595" r:id="rId11"/>
    <p:sldId id="581" r:id="rId12"/>
    <p:sldId id="604" r:id="rId13"/>
    <p:sldId id="605" r:id="rId14"/>
    <p:sldId id="606" r:id="rId15"/>
    <p:sldId id="607" r:id="rId16"/>
    <p:sldId id="608" r:id="rId17"/>
    <p:sldId id="609" r:id="rId18"/>
    <p:sldId id="602" r:id="rId19"/>
    <p:sldId id="603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80" autoAdjust="0"/>
    <p:restoredTop sz="94886" autoAdjust="0"/>
  </p:normalViewPr>
  <p:slideViewPr>
    <p:cSldViewPr>
      <p:cViewPr varScale="1">
        <p:scale>
          <a:sx n="70" d="100"/>
          <a:sy n="70" d="100"/>
        </p:scale>
        <p:origin x="9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560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F19A3-A0B4-C24B-AECF-6F1BB86BA7FE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6AA0B4-9CF5-504E-9172-26482F30875D}">
      <dgm:prSet phldrT="[Text]" custT="1"/>
      <dgm:spPr/>
      <dgm:t>
        <a:bodyPr/>
        <a:lstStyle/>
        <a:p>
          <a:r>
            <a:rPr lang="en-US" sz="1600" dirty="0" smtClean="0"/>
            <a:t>MNPS Community of Practice</a:t>
          </a:r>
          <a:endParaRPr lang="en-US" sz="1600" dirty="0"/>
        </a:p>
      </dgm:t>
    </dgm:pt>
    <dgm:pt modelId="{0CF7E176-2829-F943-BE8B-26EE7006D5D2}" type="parTrans" cxnId="{A90C45DD-ADF8-FF44-82FC-D5DE96525A6B}">
      <dgm:prSet/>
      <dgm:spPr/>
      <dgm:t>
        <a:bodyPr/>
        <a:lstStyle/>
        <a:p>
          <a:endParaRPr lang="en-US"/>
        </a:p>
      </dgm:t>
    </dgm:pt>
    <dgm:pt modelId="{208DCD11-347F-4943-A352-8DA99D2168A6}" type="sibTrans" cxnId="{A90C45DD-ADF8-FF44-82FC-D5DE96525A6B}">
      <dgm:prSet/>
      <dgm:spPr/>
      <dgm:t>
        <a:bodyPr/>
        <a:lstStyle/>
        <a:p>
          <a:endParaRPr lang="en-US"/>
        </a:p>
      </dgm:t>
    </dgm:pt>
    <dgm:pt modelId="{EB2244A9-239F-8A4B-A1A6-B1F0741ED5F6}">
      <dgm:prSet phldrT="[Text]"/>
      <dgm:spPr/>
      <dgm:t>
        <a:bodyPr/>
        <a:lstStyle/>
        <a:p>
          <a:r>
            <a:rPr lang="en-US" dirty="0" smtClean="0"/>
            <a:t>Spring 2016</a:t>
          </a:r>
          <a:endParaRPr lang="en-US" dirty="0"/>
        </a:p>
      </dgm:t>
    </dgm:pt>
    <dgm:pt modelId="{540516C8-3C65-5047-B8F6-A7E78D20A68E}" type="parTrans" cxnId="{5DF5A050-0EB6-CD43-B7FB-396EF8E083DC}">
      <dgm:prSet/>
      <dgm:spPr/>
      <dgm:t>
        <a:bodyPr/>
        <a:lstStyle/>
        <a:p>
          <a:endParaRPr lang="en-US"/>
        </a:p>
      </dgm:t>
    </dgm:pt>
    <dgm:pt modelId="{5DA2C805-0831-BE4F-824D-5CEEF582A74F}" type="sibTrans" cxnId="{5DF5A050-0EB6-CD43-B7FB-396EF8E083DC}">
      <dgm:prSet/>
      <dgm:spPr/>
      <dgm:t>
        <a:bodyPr/>
        <a:lstStyle/>
        <a:p>
          <a:endParaRPr lang="en-US"/>
        </a:p>
      </dgm:t>
    </dgm:pt>
    <dgm:pt modelId="{50058257-7352-A14B-9B47-46342C3BCB98}">
      <dgm:prSet phldrT="[Text]"/>
      <dgm:spPr/>
      <dgm:t>
        <a:bodyPr/>
        <a:lstStyle/>
        <a:p>
          <a:r>
            <a:rPr lang="en-US" dirty="0" smtClean="0"/>
            <a:t>5 Middle Schools</a:t>
          </a:r>
          <a:endParaRPr lang="en-US" dirty="0"/>
        </a:p>
      </dgm:t>
    </dgm:pt>
    <dgm:pt modelId="{5ADB79ED-4F89-DF4B-88D7-E304FD3942B2}" type="parTrans" cxnId="{5920DB0F-3589-9D43-88AB-C611F4AB4266}">
      <dgm:prSet/>
      <dgm:spPr/>
      <dgm:t>
        <a:bodyPr/>
        <a:lstStyle/>
        <a:p>
          <a:endParaRPr lang="en-US"/>
        </a:p>
      </dgm:t>
    </dgm:pt>
    <dgm:pt modelId="{11A703D0-9042-0246-8B74-FB856E7FB39E}" type="sibTrans" cxnId="{5920DB0F-3589-9D43-88AB-C611F4AB4266}">
      <dgm:prSet/>
      <dgm:spPr/>
      <dgm:t>
        <a:bodyPr/>
        <a:lstStyle/>
        <a:p>
          <a:endParaRPr lang="en-US"/>
        </a:p>
      </dgm:t>
    </dgm:pt>
    <dgm:pt modelId="{7F7919C0-B97C-D942-9228-C190B928FEDC}">
      <dgm:prSet phldrT="[Text]" custT="1"/>
      <dgm:spPr/>
      <dgm:t>
        <a:bodyPr/>
        <a:lstStyle/>
        <a:p>
          <a:r>
            <a:rPr lang="en-US" sz="1600" dirty="0" smtClean="0"/>
            <a:t>TDUS Administered to </a:t>
          </a:r>
          <a:r>
            <a:rPr lang="en-US" sz="1600" dirty="0" err="1" smtClean="0"/>
            <a:t>CoP</a:t>
          </a:r>
          <a:r>
            <a:rPr lang="en-US" sz="1600" dirty="0" smtClean="0"/>
            <a:t> Schools</a:t>
          </a:r>
          <a:endParaRPr lang="en-US" sz="1600" dirty="0"/>
        </a:p>
      </dgm:t>
    </dgm:pt>
    <dgm:pt modelId="{3FA1C3F8-9303-2F49-8C94-D27C57C54978}" type="parTrans" cxnId="{8AF3D62B-21BB-3E46-8C0C-197FCD95C0CA}">
      <dgm:prSet/>
      <dgm:spPr/>
      <dgm:t>
        <a:bodyPr/>
        <a:lstStyle/>
        <a:p>
          <a:endParaRPr lang="en-US"/>
        </a:p>
      </dgm:t>
    </dgm:pt>
    <dgm:pt modelId="{C59001F3-3166-FB41-B31D-23021DE08740}" type="sibTrans" cxnId="{8AF3D62B-21BB-3E46-8C0C-197FCD95C0CA}">
      <dgm:prSet/>
      <dgm:spPr/>
      <dgm:t>
        <a:bodyPr/>
        <a:lstStyle/>
        <a:p>
          <a:endParaRPr lang="en-US"/>
        </a:p>
      </dgm:t>
    </dgm:pt>
    <dgm:pt modelId="{74E76530-2B0C-1442-883F-1C0EDE2EE6A7}">
      <dgm:prSet phldrT="[Text]"/>
      <dgm:spPr/>
      <dgm:t>
        <a:bodyPr/>
        <a:lstStyle/>
        <a:p>
          <a:r>
            <a:rPr lang="en-US" dirty="0" smtClean="0"/>
            <a:t>70 teachers, 7 administrators, 12 instructional support staff</a:t>
          </a:r>
          <a:endParaRPr lang="en-US" dirty="0"/>
        </a:p>
      </dgm:t>
    </dgm:pt>
    <dgm:pt modelId="{75EEC90A-99BC-8546-80D0-8F610D2FE45D}" type="parTrans" cxnId="{26AD3864-DABC-BA43-8A9E-1C779108D7F0}">
      <dgm:prSet/>
      <dgm:spPr/>
      <dgm:t>
        <a:bodyPr/>
        <a:lstStyle/>
        <a:p>
          <a:endParaRPr lang="en-US"/>
        </a:p>
      </dgm:t>
    </dgm:pt>
    <dgm:pt modelId="{3DD86F0E-7597-F94B-817D-B3E6520C1198}" type="sibTrans" cxnId="{26AD3864-DABC-BA43-8A9E-1C779108D7F0}">
      <dgm:prSet/>
      <dgm:spPr/>
      <dgm:t>
        <a:bodyPr/>
        <a:lstStyle/>
        <a:p>
          <a:endParaRPr lang="en-US"/>
        </a:p>
      </dgm:t>
    </dgm:pt>
    <dgm:pt modelId="{3D71ADD3-DB5B-C842-AC82-E7432FCABFC6}">
      <dgm:prSet phldrT="[Text]" custT="1"/>
      <dgm:spPr/>
      <dgm:t>
        <a:bodyPr/>
        <a:lstStyle/>
        <a:p>
          <a:endParaRPr lang="en-US" sz="700" dirty="0" smtClean="0"/>
        </a:p>
        <a:p>
          <a:r>
            <a:rPr lang="en-US" sz="1600" dirty="0" smtClean="0"/>
            <a:t>Data Informed Implementation</a:t>
          </a:r>
          <a:endParaRPr lang="en-US" sz="1600" dirty="0"/>
        </a:p>
      </dgm:t>
    </dgm:pt>
    <dgm:pt modelId="{3B39152F-5DEA-5F47-88F1-8C1F64BFEDE4}" type="parTrans" cxnId="{0167E3B9-9823-0749-89E9-498BBBB30394}">
      <dgm:prSet/>
      <dgm:spPr/>
      <dgm:t>
        <a:bodyPr/>
        <a:lstStyle/>
        <a:p>
          <a:endParaRPr lang="en-US"/>
        </a:p>
      </dgm:t>
    </dgm:pt>
    <dgm:pt modelId="{56675A2C-7D30-E841-AADD-AAA1846A9397}" type="sibTrans" cxnId="{0167E3B9-9823-0749-89E9-498BBBB30394}">
      <dgm:prSet/>
      <dgm:spPr/>
      <dgm:t>
        <a:bodyPr/>
        <a:lstStyle/>
        <a:p>
          <a:endParaRPr lang="en-US"/>
        </a:p>
      </dgm:t>
    </dgm:pt>
    <dgm:pt modelId="{02913AAA-6AAC-9043-B30E-3EA0D0693276}">
      <dgm:prSet phldrT="[Text]"/>
      <dgm:spPr/>
      <dgm:t>
        <a:bodyPr/>
        <a:lstStyle/>
        <a:p>
          <a:r>
            <a:rPr lang="en-US" dirty="0" smtClean="0"/>
            <a:t>MNPS central office staff and school staff reviewed TDUS data to inform 2016-2017 implementation</a:t>
          </a:r>
          <a:endParaRPr lang="en-US" dirty="0"/>
        </a:p>
      </dgm:t>
    </dgm:pt>
    <dgm:pt modelId="{3FF1A222-BF45-5D41-B0A7-91BB71F99868}" type="parTrans" cxnId="{47D67668-2248-1C40-9B89-8C02A19C11BF}">
      <dgm:prSet/>
      <dgm:spPr/>
      <dgm:t>
        <a:bodyPr/>
        <a:lstStyle/>
        <a:p>
          <a:endParaRPr lang="en-US"/>
        </a:p>
      </dgm:t>
    </dgm:pt>
    <dgm:pt modelId="{5DFE23DB-C7D1-CD4B-94A8-C28D632F18E8}" type="sibTrans" cxnId="{47D67668-2248-1C40-9B89-8C02A19C11BF}">
      <dgm:prSet/>
      <dgm:spPr/>
      <dgm:t>
        <a:bodyPr/>
        <a:lstStyle/>
        <a:p>
          <a:endParaRPr lang="en-US"/>
        </a:p>
      </dgm:t>
    </dgm:pt>
    <dgm:pt modelId="{D79DEA8E-2FD3-1C4B-BFED-C12A91CC0753}" type="pres">
      <dgm:prSet presAssocID="{FF6F19A3-A0B4-C24B-AECF-6F1BB86BA7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B1A9CB-50E7-2943-9A01-FBCA3655EBA1}" type="pres">
      <dgm:prSet presAssocID="{096AA0B4-9CF5-504E-9172-26482F30875D}" presName="composite" presStyleCnt="0"/>
      <dgm:spPr/>
    </dgm:pt>
    <dgm:pt modelId="{3E3F5D3E-E494-E843-A6E0-3E45D5CB0027}" type="pres">
      <dgm:prSet presAssocID="{096AA0B4-9CF5-504E-9172-26482F30875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3201B-001F-0747-9150-838DAAEC637A}" type="pres">
      <dgm:prSet presAssocID="{096AA0B4-9CF5-504E-9172-26482F30875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A08E7-A258-374B-823A-13094F9311FF}" type="pres">
      <dgm:prSet presAssocID="{208DCD11-347F-4943-A352-8DA99D2168A6}" presName="sp" presStyleCnt="0"/>
      <dgm:spPr/>
    </dgm:pt>
    <dgm:pt modelId="{66A586E4-96EA-3F43-84DC-0CE169C408AD}" type="pres">
      <dgm:prSet presAssocID="{7F7919C0-B97C-D942-9228-C190B928FEDC}" presName="composite" presStyleCnt="0"/>
      <dgm:spPr/>
    </dgm:pt>
    <dgm:pt modelId="{3498E5E4-CC7F-0D43-9939-6205532C2891}" type="pres">
      <dgm:prSet presAssocID="{7F7919C0-B97C-D942-9228-C190B928FEDC}" presName="parentText" presStyleLbl="alignNode1" presStyleIdx="1" presStyleCnt="3" custLinFactNeighborY="-7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ED638-618D-724A-A509-692F9697E331}" type="pres">
      <dgm:prSet presAssocID="{7F7919C0-B97C-D942-9228-C190B928FED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2B740-738C-ED4F-8048-EAC4C27828F7}" type="pres">
      <dgm:prSet presAssocID="{C59001F3-3166-FB41-B31D-23021DE08740}" presName="sp" presStyleCnt="0"/>
      <dgm:spPr/>
    </dgm:pt>
    <dgm:pt modelId="{24DE4E2F-EF33-B244-AE95-428E91AF858B}" type="pres">
      <dgm:prSet presAssocID="{3D71ADD3-DB5B-C842-AC82-E7432FCABFC6}" presName="composite" presStyleCnt="0"/>
      <dgm:spPr/>
    </dgm:pt>
    <dgm:pt modelId="{6DB0D7CB-F5EE-6743-BB69-87DF5D6D868E}" type="pres">
      <dgm:prSet presAssocID="{3D71ADD3-DB5B-C842-AC82-E7432FCABFC6}" presName="parentText" presStyleLbl="alignNode1" presStyleIdx="2" presStyleCnt="3" custScaleX="1255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9AE81-E9E5-E441-8CD8-1B0BEAD5F1EF}" type="pres">
      <dgm:prSet presAssocID="{3D71ADD3-DB5B-C842-AC82-E7432FCABFC6}" presName="descendantText" presStyleLbl="alignAcc1" presStyleIdx="2" presStyleCnt="3" custScaleX="95953" custScaleY="103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734C8C-54A8-8F41-9B63-E63E37D7DF2D}" type="presOf" srcId="{02913AAA-6AAC-9043-B30E-3EA0D0693276}" destId="{75E9AE81-E9E5-E441-8CD8-1B0BEAD5F1EF}" srcOrd="0" destOrd="0" presId="urn:microsoft.com/office/officeart/2005/8/layout/chevron2"/>
    <dgm:cxn modelId="{0167E3B9-9823-0749-89E9-498BBBB30394}" srcId="{FF6F19A3-A0B4-C24B-AECF-6F1BB86BA7FE}" destId="{3D71ADD3-DB5B-C842-AC82-E7432FCABFC6}" srcOrd="2" destOrd="0" parTransId="{3B39152F-5DEA-5F47-88F1-8C1F64BFEDE4}" sibTransId="{56675A2C-7D30-E841-AADD-AAA1846A9397}"/>
    <dgm:cxn modelId="{B3B86B92-8521-C44A-A238-96CD954042B8}" type="presOf" srcId="{3D71ADD3-DB5B-C842-AC82-E7432FCABFC6}" destId="{6DB0D7CB-F5EE-6743-BB69-87DF5D6D868E}" srcOrd="0" destOrd="0" presId="urn:microsoft.com/office/officeart/2005/8/layout/chevron2"/>
    <dgm:cxn modelId="{4A98992F-B9CF-3742-8573-D2C52B21B5CB}" type="presOf" srcId="{FF6F19A3-A0B4-C24B-AECF-6F1BB86BA7FE}" destId="{D79DEA8E-2FD3-1C4B-BFED-C12A91CC0753}" srcOrd="0" destOrd="0" presId="urn:microsoft.com/office/officeart/2005/8/layout/chevron2"/>
    <dgm:cxn modelId="{D0D00EBD-57B3-7749-9B5F-886845C1860B}" type="presOf" srcId="{7F7919C0-B97C-D942-9228-C190B928FEDC}" destId="{3498E5E4-CC7F-0D43-9939-6205532C2891}" srcOrd="0" destOrd="0" presId="urn:microsoft.com/office/officeart/2005/8/layout/chevron2"/>
    <dgm:cxn modelId="{5920DB0F-3589-9D43-88AB-C611F4AB4266}" srcId="{096AA0B4-9CF5-504E-9172-26482F30875D}" destId="{50058257-7352-A14B-9B47-46342C3BCB98}" srcOrd="1" destOrd="0" parTransId="{5ADB79ED-4F89-DF4B-88D7-E304FD3942B2}" sibTransId="{11A703D0-9042-0246-8B74-FB856E7FB39E}"/>
    <dgm:cxn modelId="{A90C45DD-ADF8-FF44-82FC-D5DE96525A6B}" srcId="{FF6F19A3-A0B4-C24B-AECF-6F1BB86BA7FE}" destId="{096AA0B4-9CF5-504E-9172-26482F30875D}" srcOrd="0" destOrd="0" parTransId="{0CF7E176-2829-F943-BE8B-26EE7006D5D2}" sibTransId="{208DCD11-347F-4943-A352-8DA99D2168A6}"/>
    <dgm:cxn modelId="{47D67668-2248-1C40-9B89-8C02A19C11BF}" srcId="{3D71ADD3-DB5B-C842-AC82-E7432FCABFC6}" destId="{02913AAA-6AAC-9043-B30E-3EA0D0693276}" srcOrd="0" destOrd="0" parTransId="{3FF1A222-BF45-5D41-B0A7-91BB71F99868}" sibTransId="{5DFE23DB-C7D1-CD4B-94A8-C28D632F18E8}"/>
    <dgm:cxn modelId="{26AD3864-DABC-BA43-8A9E-1C779108D7F0}" srcId="{7F7919C0-B97C-D942-9228-C190B928FEDC}" destId="{74E76530-2B0C-1442-883F-1C0EDE2EE6A7}" srcOrd="0" destOrd="0" parTransId="{75EEC90A-99BC-8546-80D0-8F610D2FE45D}" sibTransId="{3DD86F0E-7597-F94B-817D-B3E6520C1198}"/>
    <dgm:cxn modelId="{86750A61-70CB-2140-BCC5-C336A609445E}" type="presOf" srcId="{EB2244A9-239F-8A4B-A1A6-B1F0741ED5F6}" destId="{7A43201B-001F-0747-9150-838DAAEC637A}" srcOrd="0" destOrd="0" presId="urn:microsoft.com/office/officeart/2005/8/layout/chevron2"/>
    <dgm:cxn modelId="{F1F59952-02B8-1D4D-B04C-55B4C88BF211}" type="presOf" srcId="{096AA0B4-9CF5-504E-9172-26482F30875D}" destId="{3E3F5D3E-E494-E843-A6E0-3E45D5CB0027}" srcOrd="0" destOrd="0" presId="urn:microsoft.com/office/officeart/2005/8/layout/chevron2"/>
    <dgm:cxn modelId="{62351280-B51B-5F48-B938-DDD55F847145}" type="presOf" srcId="{50058257-7352-A14B-9B47-46342C3BCB98}" destId="{7A43201B-001F-0747-9150-838DAAEC637A}" srcOrd="0" destOrd="1" presId="urn:microsoft.com/office/officeart/2005/8/layout/chevron2"/>
    <dgm:cxn modelId="{91AD126F-ED9A-C240-84EC-3F4ECC7CCF9F}" type="presOf" srcId="{74E76530-2B0C-1442-883F-1C0EDE2EE6A7}" destId="{E25ED638-618D-724A-A509-692F9697E331}" srcOrd="0" destOrd="0" presId="urn:microsoft.com/office/officeart/2005/8/layout/chevron2"/>
    <dgm:cxn modelId="{5DF5A050-0EB6-CD43-B7FB-396EF8E083DC}" srcId="{096AA0B4-9CF5-504E-9172-26482F30875D}" destId="{EB2244A9-239F-8A4B-A1A6-B1F0741ED5F6}" srcOrd="0" destOrd="0" parTransId="{540516C8-3C65-5047-B8F6-A7E78D20A68E}" sibTransId="{5DA2C805-0831-BE4F-824D-5CEEF582A74F}"/>
    <dgm:cxn modelId="{8AF3D62B-21BB-3E46-8C0C-197FCD95C0CA}" srcId="{FF6F19A3-A0B4-C24B-AECF-6F1BB86BA7FE}" destId="{7F7919C0-B97C-D942-9228-C190B928FEDC}" srcOrd="1" destOrd="0" parTransId="{3FA1C3F8-9303-2F49-8C94-D27C57C54978}" sibTransId="{C59001F3-3166-FB41-B31D-23021DE08740}"/>
    <dgm:cxn modelId="{5C0D1D3E-D010-CB49-B897-F77F0A144BF2}" type="presParOf" srcId="{D79DEA8E-2FD3-1C4B-BFED-C12A91CC0753}" destId="{81B1A9CB-50E7-2943-9A01-FBCA3655EBA1}" srcOrd="0" destOrd="0" presId="urn:microsoft.com/office/officeart/2005/8/layout/chevron2"/>
    <dgm:cxn modelId="{86A63F6D-8EDC-484B-9084-8A37C66AE8FB}" type="presParOf" srcId="{81B1A9CB-50E7-2943-9A01-FBCA3655EBA1}" destId="{3E3F5D3E-E494-E843-A6E0-3E45D5CB0027}" srcOrd="0" destOrd="0" presId="urn:microsoft.com/office/officeart/2005/8/layout/chevron2"/>
    <dgm:cxn modelId="{6BAC919D-53F7-6349-B8A3-356B17D9DCA0}" type="presParOf" srcId="{81B1A9CB-50E7-2943-9A01-FBCA3655EBA1}" destId="{7A43201B-001F-0747-9150-838DAAEC637A}" srcOrd="1" destOrd="0" presId="urn:microsoft.com/office/officeart/2005/8/layout/chevron2"/>
    <dgm:cxn modelId="{62506642-FFD6-874A-844D-624962433E49}" type="presParOf" srcId="{D79DEA8E-2FD3-1C4B-BFED-C12A91CC0753}" destId="{F6DA08E7-A258-374B-823A-13094F9311FF}" srcOrd="1" destOrd="0" presId="urn:microsoft.com/office/officeart/2005/8/layout/chevron2"/>
    <dgm:cxn modelId="{7CCCEB73-E1D3-CB46-B15F-F65FA375E4A0}" type="presParOf" srcId="{D79DEA8E-2FD3-1C4B-BFED-C12A91CC0753}" destId="{66A586E4-96EA-3F43-84DC-0CE169C408AD}" srcOrd="2" destOrd="0" presId="urn:microsoft.com/office/officeart/2005/8/layout/chevron2"/>
    <dgm:cxn modelId="{ADA41A20-A47C-9941-85F9-30FB888CF5D8}" type="presParOf" srcId="{66A586E4-96EA-3F43-84DC-0CE169C408AD}" destId="{3498E5E4-CC7F-0D43-9939-6205532C2891}" srcOrd="0" destOrd="0" presId="urn:microsoft.com/office/officeart/2005/8/layout/chevron2"/>
    <dgm:cxn modelId="{B3C818B7-D26A-F447-BA9B-DD8B1FE65468}" type="presParOf" srcId="{66A586E4-96EA-3F43-84DC-0CE169C408AD}" destId="{E25ED638-618D-724A-A509-692F9697E331}" srcOrd="1" destOrd="0" presId="urn:microsoft.com/office/officeart/2005/8/layout/chevron2"/>
    <dgm:cxn modelId="{266E069B-F6CC-974F-AAA0-5610E53F44A0}" type="presParOf" srcId="{D79DEA8E-2FD3-1C4B-BFED-C12A91CC0753}" destId="{3422B740-738C-ED4F-8048-EAC4C27828F7}" srcOrd="3" destOrd="0" presId="urn:microsoft.com/office/officeart/2005/8/layout/chevron2"/>
    <dgm:cxn modelId="{B0580011-E7A1-094F-A20E-F84D1BA24C2B}" type="presParOf" srcId="{D79DEA8E-2FD3-1C4B-BFED-C12A91CC0753}" destId="{24DE4E2F-EF33-B244-AE95-428E91AF858B}" srcOrd="4" destOrd="0" presId="urn:microsoft.com/office/officeart/2005/8/layout/chevron2"/>
    <dgm:cxn modelId="{B62AB3C3-B969-FD44-BD15-8F8A700B6C8A}" type="presParOf" srcId="{24DE4E2F-EF33-B244-AE95-428E91AF858B}" destId="{6DB0D7CB-F5EE-6743-BB69-87DF5D6D868E}" srcOrd="0" destOrd="0" presId="urn:microsoft.com/office/officeart/2005/8/layout/chevron2"/>
    <dgm:cxn modelId="{B27FEC49-858A-AB41-87CA-D9E5D247AE45}" type="presParOf" srcId="{24DE4E2F-EF33-B244-AE95-428E91AF858B}" destId="{75E9AE81-E9E5-E441-8CD8-1B0BEAD5F1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F5D3E-E494-E843-A6E0-3E45D5CB0027}">
      <dsp:nvSpPr>
        <dsp:cNvPr id="0" name=""/>
        <dsp:cNvSpPr/>
      </dsp:nvSpPr>
      <dsp:spPr>
        <a:xfrm rot="5400000">
          <a:off x="-267628" y="271260"/>
          <a:ext cx="1784186" cy="12489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MNPS Community of Practice</a:t>
          </a:r>
          <a:endParaRPr lang="en-US" sz="1600" kern="1200" dirty="0"/>
        </a:p>
      </dsp:txBody>
      <dsp:txXfrm rot="-5400000">
        <a:off x="0" y="628097"/>
        <a:ext cx="1248930" cy="535256"/>
      </dsp:txXfrm>
    </dsp:sp>
    <dsp:sp modelId="{7A43201B-001F-0747-9150-838DAAEC637A}">
      <dsp:nvSpPr>
        <dsp:cNvPr id="0" name=""/>
        <dsp:cNvSpPr/>
      </dsp:nvSpPr>
      <dsp:spPr>
        <a:xfrm rot="5400000">
          <a:off x="4616299" y="-3363736"/>
          <a:ext cx="1160331" cy="78950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Spring 2016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5 Middle Schools</a:t>
          </a:r>
          <a:endParaRPr lang="en-US" sz="2700" kern="1200" dirty="0"/>
        </a:p>
      </dsp:txBody>
      <dsp:txXfrm rot="-5400000">
        <a:off x="1248931" y="60275"/>
        <a:ext cx="7838426" cy="1047045"/>
      </dsp:txXfrm>
    </dsp:sp>
    <dsp:sp modelId="{3498E5E4-CC7F-0D43-9939-6205532C2891}">
      <dsp:nvSpPr>
        <dsp:cNvPr id="0" name=""/>
        <dsp:cNvSpPr/>
      </dsp:nvSpPr>
      <dsp:spPr>
        <a:xfrm rot="5400000">
          <a:off x="-267628" y="1849932"/>
          <a:ext cx="1784186" cy="12489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TDUS Administered to </a:t>
          </a:r>
          <a:r>
            <a:rPr lang="en-US" sz="1600" kern="1200" dirty="0" err="1" smtClean="0"/>
            <a:t>CoP</a:t>
          </a:r>
          <a:r>
            <a:rPr lang="en-US" sz="1600" kern="1200" dirty="0" smtClean="0"/>
            <a:t> Schools</a:t>
          </a:r>
          <a:endParaRPr lang="en-US" sz="1600" kern="1200" dirty="0"/>
        </a:p>
      </dsp:txBody>
      <dsp:txXfrm rot="-5400000">
        <a:off x="0" y="2206769"/>
        <a:ext cx="1248930" cy="535256"/>
      </dsp:txXfrm>
    </dsp:sp>
    <dsp:sp modelId="{E25ED638-618D-724A-A509-692F9697E331}">
      <dsp:nvSpPr>
        <dsp:cNvPr id="0" name=""/>
        <dsp:cNvSpPr/>
      </dsp:nvSpPr>
      <dsp:spPr>
        <a:xfrm rot="5400000">
          <a:off x="4616604" y="-1771131"/>
          <a:ext cx="1159721" cy="78950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70 teachers, 7 administrators, 12 instructional support staff</a:t>
          </a:r>
          <a:endParaRPr lang="en-US" sz="2700" kern="1200" dirty="0"/>
        </a:p>
      </dsp:txBody>
      <dsp:txXfrm rot="-5400000">
        <a:off x="1248931" y="1653155"/>
        <a:ext cx="7838456" cy="1046495"/>
      </dsp:txXfrm>
    </dsp:sp>
    <dsp:sp modelId="{6DB0D7CB-F5EE-6743-BB69-87DF5D6D868E}">
      <dsp:nvSpPr>
        <dsp:cNvPr id="0" name=""/>
        <dsp:cNvSpPr/>
      </dsp:nvSpPr>
      <dsp:spPr>
        <a:xfrm rot="5400000">
          <a:off x="-107871" y="3316754"/>
          <a:ext cx="1784186" cy="15684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Informed Implementation</a:t>
          </a:r>
          <a:endParaRPr lang="en-US" sz="1600" kern="1200" dirty="0"/>
        </a:p>
      </dsp:txBody>
      <dsp:txXfrm rot="-5400000">
        <a:off x="0" y="3993105"/>
        <a:ext cx="1568444" cy="215742"/>
      </dsp:txXfrm>
    </dsp:sp>
    <dsp:sp modelId="{75E9AE81-E9E5-E441-8CD8-1B0BEAD5F1EF}">
      <dsp:nvSpPr>
        <dsp:cNvPr id="0" name=""/>
        <dsp:cNvSpPr/>
      </dsp:nvSpPr>
      <dsp:spPr>
        <a:xfrm rot="5400000">
          <a:off x="4756930" y="966"/>
          <a:ext cx="1198583" cy="7575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MNPS central office staff and school staff reviewed TDUS data to inform 2016-2017 implementation</a:t>
          </a:r>
          <a:endParaRPr lang="en-US" sz="2700" kern="1200" dirty="0"/>
        </a:p>
      </dsp:txBody>
      <dsp:txXfrm rot="-5400000">
        <a:off x="1568444" y="3247962"/>
        <a:ext cx="7517045" cy="1081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E32EC71-7737-4A02-B3DA-B78869D8B1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5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4F99B162-7BBF-4831-8A04-038D851F6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9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5318F5-3567-4B72-A589-A05B7DE4F87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9788" cy="34861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856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200" dirty="0" smtClean="0"/>
              <a:t>- Teachers are arguably the most important users of data for educational improvement.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Unfortunately, leaders’ understanding of teacher experience in using data is anecdotal.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TDUS provides an opportunity to establish an evidence base from which to understand teacher data use.</a:t>
            </a:r>
          </a:p>
          <a:p>
            <a:pPr>
              <a:spcBef>
                <a:spcPts val="600"/>
              </a:spcBef>
            </a:pPr>
            <a:r>
              <a:rPr lang="en-US" sz="1200" dirty="0" smtClean="0"/>
              <a:t>- The</a:t>
            </a:r>
            <a:r>
              <a:rPr lang="en-US" sz="1200" baseline="0" dirty="0" smtClean="0"/>
              <a:t> p</a:t>
            </a:r>
            <a:r>
              <a:rPr lang="en-US" sz="1200" dirty="0" smtClean="0"/>
              <a:t>urpose of TDUS is to help school and district leaders learn more about attitudes, perceptions, and practices regarding teacher data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7668D-2FB3-4446-88F6-5C13B8F525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48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200" dirty="0" smtClean="0"/>
              <a:t>- Teachers are arguably the most important users of data for educational improvement.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Unfortunately, leaders’ understanding of teacher experience in using data is anecdotal.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TDUS provides an opportunity to establish an evidence base from which to understand teacher data use.</a:t>
            </a:r>
          </a:p>
          <a:p>
            <a:pPr>
              <a:spcBef>
                <a:spcPts val="600"/>
              </a:spcBef>
            </a:pPr>
            <a:r>
              <a:rPr lang="en-US" sz="1200" dirty="0" smtClean="0"/>
              <a:t>- The</a:t>
            </a:r>
            <a:r>
              <a:rPr lang="en-US" sz="1200" baseline="0" dirty="0" smtClean="0"/>
              <a:t> p</a:t>
            </a:r>
            <a:r>
              <a:rPr lang="en-US" sz="1200" dirty="0" smtClean="0"/>
              <a:t>urpose of TDUS is to help school and district leaders learn more about attitudes, perceptions, and practices regarding teacher data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7668D-2FB3-4446-88F6-5C13B8F525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0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5318F5-3567-4B72-A589-A05B7DE4F87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9788" cy="34861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525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200" dirty="0" smtClean="0"/>
              <a:t>- Teachers are arguably the most important users of data for educational improvement.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Unfortunately, leaders’ understanding of teacher experience in using data is anecdotal.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TDUS provides an opportunity to establish an evidence base from which to understand teacher data use.</a:t>
            </a:r>
          </a:p>
          <a:p>
            <a:pPr>
              <a:spcBef>
                <a:spcPts val="600"/>
              </a:spcBef>
            </a:pPr>
            <a:r>
              <a:rPr lang="en-US" sz="1200" dirty="0" smtClean="0"/>
              <a:t>- The</a:t>
            </a:r>
            <a:r>
              <a:rPr lang="en-US" sz="1200" baseline="0" dirty="0" smtClean="0"/>
              <a:t> p</a:t>
            </a:r>
            <a:r>
              <a:rPr lang="en-US" sz="1200" dirty="0" smtClean="0"/>
              <a:t>urpose of TDUS is to help school and district leaders learn more about attitudes, perceptions, and practices regarding teacher data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7668D-2FB3-4446-88F6-5C13B8F525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6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200" dirty="0" smtClean="0"/>
              <a:t>- Teachers are arguably the most important users of data for educational improvement.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Unfortunately, leaders’ understanding of teacher experience in using data is anecdotal.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1200" dirty="0" smtClean="0"/>
              <a:t>- TDUS provides an opportunity to establish an evidence base from which to understand teacher data use.</a:t>
            </a:r>
          </a:p>
          <a:p>
            <a:pPr>
              <a:spcBef>
                <a:spcPts val="600"/>
              </a:spcBef>
            </a:pPr>
            <a:r>
              <a:rPr lang="en-US" sz="1200" dirty="0" smtClean="0"/>
              <a:t>- The</a:t>
            </a:r>
            <a:r>
              <a:rPr lang="en-US" sz="1200" baseline="0" dirty="0" smtClean="0"/>
              <a:t> p</a:t>
            </a:r>
            <a:r>
              <a:rPr lang="en-US" sz="1200" dirty="0" smtClean="0"/>
              <a:t>urpose of TDUS is to help school and district leaders learn more about attitudes, perceptions, and practices regarding teacher data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7668D-2FB3-4446-88F6-5C13B8F525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99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www.mnpscollaboration.org</a:t>
            </a:r>
            <a:r>
              <a:rPr lang="en-US" dirty="0" smtClean="0"/>
              <a:t>/collaboration-corner-blog/central-office-support-for-collaborative-inquiry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91331-34DD-4BE9-B285-EAB004F145D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25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Collecting</a:t>
            </a:r>
            <a:r>
              <a:rPr lang="en-US" baseline="0" dirty="0" smtClean="0"/>
              <a:t> Data again May 2017, which will be used for another meeting to discuss 2017-2018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91331-34DD-4BE9-B285-EAB004F145D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24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5318F5-3567-4B72-A589-A05B7DE4F87C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9788" cy="34861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16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C8B3-A00F-473A-ACD7-072941E50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82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7153E-A1A0-4ED7-8242-2F5C698E55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0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2CFF2-5DFC-411E-9E1F-B99B17A7F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19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246" y="-5108"/>
            <a:ext cx="7772400" cy="2387600"/>
          </a:xfrm>
        </p:spPr>
        <p:txBody>
          <a:bodyPr anchor="b"/>
          <a:lstStyle>
            <a:lvl1pPr algn="ctr">
              <a:defRPr sz="5400" b="1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054" y="2964484"/>
            <a:ext cx="7703592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748" y="5266683"/>
            <a:ext cx="3040380" cy="94488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488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7472"/>
            <a:ext cx="9144000" cy="759763"/>
          </a:xfr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084"/>
            <a:ext cx="7886700" cy="4351338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6969" y="1741940"/>
            <a:ext cx="3065345" cy="4372054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54888"/>
            <a:ext cx="9144000" cy="78575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814118" y="1741940"/>
            <a:ext cx="4701231" cy="437287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442"/>
            <a:ext cx="7772400" cy="2387600"/>
          </a:xfrm>
        </p:spPr>
        <p:txBody>
          <a:bodyPr anchor="b"/>
          <a:lstStyle>
            <a:lvl1pPr algn="ctr">
              <a:defRPr sz="5400" b="1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1936"/>
            <a:ext cx="7703592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4A020-D658-4B4A-94DD-568679B76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39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21991-5AAC-4B79-BE69-839F36D75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78526-37DC-4C6E-BDB4-028F3F13D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4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C8556-361E-4BA7-97FC-F24265C6A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3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A3A66-4001-4723-A971-808853378F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56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F970D-C831-4FA7-A5B6-10E85C231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58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A2714-B7F1-4C88-83F5-2B5FD5CF8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75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4604D-7A4C-4E40-AF09-3B86AFA65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45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804D26-EF41-4E3D-985A-9117D28088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7FDDF3B-460B-4496-BD70-8AF51869F9D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5/1/2017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FA2E63-D34A-4203-987D-6B2C152B1A5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080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s.ed.gov/ncee/edlabs/projects/project.asp?projectID=246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38" y="304800"/>
            <a:ext cx="91440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Surveyed, So Now What? 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Using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Teacher Data Use Survey to Inform School Improvement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9144000" cy="3733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0"/>
              </a:spcAft>
            </a:pPr>
            <a:endParaRPr lang="en-US" altLang="en-US" sz="2800" dirty="0" smtClean="0"/>
          </a:p>
          <a:p>
            <a:pPr algn="ctr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 smtClean="0"/>
              <a:t>Jeffrey C. Wayman, Wayman Services, LLC</a:t>
            </a:r>
          </a:p>
          <a:p>
            <a:pPr algn="ctr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 smtClean="0"/>
              <a:t>Margie Johnson, Metropolitan Nashville Public Schools </a:t>
            </a:r>
          </a:p>
          <a:p>
            <a:pPr algn="ctr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 smtClean="0"/>
              <a:t>Stephanie B. Wilkerson, Magnolia Consulting,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 I Get the TDUS?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87" y="1564849"/>
            <a:ext cx="8071513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TDUS work funded by REL Appalachia and IES.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IES has made the TDUS available for free.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TDUS and associated manual are available at this intuitively-worded URL</a:t>
            </a:r>
            <a:r>
              <a:rPr lang="en-US" sz="2800" dirty="0"/>
              <a:t>: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ies.ed.gov/ncee/edlabs/projects/project.asp?projectID=2461</a:t>
            </a: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Or you can just google it.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8442"/>
            <a:ext cx="8389392" cy="2387600"/>
          </a:xfrm>
        </p:spPr>
        <p:txBody>
          <a:bodyPr>
            <a:normAutofit/>
          </a:bodyPr>
          <a:lstStyle/>
          <a:p>
            <a:r>
              <a:rPr lang="en-US" dirty="0"/>
              <a:t>TDUS Use in </a:t>
            </a:r>
            <a:br>
              <a:rPr lang="en-US" dirty="0"/>
            </a:br>
            <a:r>
              <a:rPr lang="en-US" dirty="0"/>
              <a:t>Metro Nashville Public Schools</a:t>
            </a:r>
          </a:p>
        </p:txBody>
      </p:sp>
    </p:spTree>
    <p:extLst>
      <p:ext uri="{BB962C8B-B14F-4D97-AF65-F5344CB8AC3E}">
        <p14:creationId xmlns:p14="http://schemas.microsoft.com/office/powerpoint/2010/main" val="38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MNPS and Collaborative Inquiry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107235"/>
          <a:ext cx="9144000" cy="499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4722730" y="6228166"/>
            <a:ext cx="3115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http://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bit.ly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/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mnpstdus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57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010980"/>
            <a:ext cx="3962400" cy="49961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Teacher/Administrator Misalignment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Low Teacher Perception of Support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Low Teacher Rating of Collaborative Team 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25" y="1355422"/>
            <a:ext cx="5008463" cy="43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2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Teacher/Administrator Misalignment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1107235"/>
            <a:ext cx="8710864" cy="499618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Administrators said teachers used data twice as much as teachers said they did.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Teachers reported </a:t>
            </a:r>
            <a:r>
              <a:rPr lang="en-US" dirty="0" err="1"/>
              <a:t>AIMSweb</a:t>
            </a:r>
            <a:r>
              <a:rPr lang="en-US" dirty="0"/>
              <a:t> data </a:t>
            </a:r>
            <a:r>
              <a:rPr lang="en-US" dirty="0" smtClean="0"/>
              <a:t>(RTI data) more </a:t>
            </a:r>
            <a:r>
              <a:rPr lang="en-US" dirty="0"/>
              <a:t>useful to them than administrators did.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20% of teachers reported not having collaborative team meetings – 0% of admin.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Action</a:t>
            </a:r>
            <a:r>
              <a:rPr lang="en-US" dirty="0"/>
              <a:t>: updated Innovation Configuration map to include definitions and common language.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u="sng" dirty="0"/>
              <a:t>Outcome</a:t>
            </a:r>
            <a:r>
              <a:rPr lang="en-US" dirty="0"/>
              <a:t>: </a:t>
            </a:r>
            <a:r>
              <a:rPr lang="en-US" dirty="0" smtClean="0"/>
              <a:t>Starting to see better alignment. But still seeing compliance-based processes.</a:t>
            </a:r>
            <a:endParaRPr lang="en-US" dirty="0"/>
          </a:p>
          <a:p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2461" y="6244208"/>
            <a:ext cx="3332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http://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bit.ly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/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mnpsicmap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119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Teacher Perception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1107235"/>
            <a:ext cx="8775032" cy="499618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Teachers’ average rating of support for data use was 2.78 on a 4-point scale.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Action</a:t>
            </a:r>
            <a:r>
              <a:rPr lang="en-US" dirty="0"/>
              <a:t>: increased professional learning supports.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Increased training for d</a:t>
            </a:r>
            <a:r>
              <a:rPr lang="en-US" dirty="0" smtClean="0"/>
              <a:t>ata coaches.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</a:t>
            </a:r>
            <a:r>
              <a:rPr lang="en-US" dirty="0" smtClean="0"/>
              <a:t>ollaborative </a:t>
            </a:r>
            <a:r>
              <a:rPr lang="en-US" dirty="0"/>
              <a:t>inquiry </a:t>
            </a:r>
            <a:r>
              <a:rPr lang="en-US" dirty="0" smtClean="0"/>
              <a:t>toolkit.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/>
              <a:t>I</a:t>
            </a:r>
            <a:r>
              <a:rPr lang="en-US" smtClean="0"/>
              <a:t>ncreased </a:t>
            </a:r>
            <a:r>
              <a:rPr lang="en-US" dirty="0" smtClean="0"/>
              <a:t>contact with business </a:t>
            </a:r>
            <a:r>
              <a:rPr lang="en-US" dirty="0"/>
              <a:t>intelligence </a:t>
            </a:r>
            <a:r>
              <a:rPr lang="en-US" dirty="0" smtClean="0"/>
              <a:t>coordinator.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u="sng" dirty="0"/>
              <a:t>Outcome</a:t>
            </a:r>
            <a:r>
              <a:rPr lang="en-US" dirty="0"/>
              <a:t>: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Workshop participants </a:t>
            </a:r>
            <a:r>
              <a:rPr lang="en-US" dirty="0" smtClean="0"/>
              <a:t>liked </a:t>
            </a:r>
            <a:r>
              <a:rPr lang="en-US" dirty="0" smtClean="0"/>
              <a:t>having a voice.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But change is slow…we think we’re seeing improvement, but it’s slow.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24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682"/>
            <a:ext cx="9144000" cy="759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 Teacher Rating on Collaborative Team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235242"/>
            <a:ext cx="8823158" cy="48681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Teachers’ average rating of collaborative team actions was 2.59 on a 4-point scale.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Action</a:t>
            </a:r>
            <a:r>
              <a:rPr lang="en-US" dirty="0"/>
              <a:t>: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Tools and strategies for facilitating collaborative meetings.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Provided Leading Collaborative Inquiry Teams workshop, along with site visits to model practice and provide coaching.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u="sng" dirty="0"/>
              <a:t>Outcome</a:t>
            </a:r>
            <a:r>
              <a:rPr lang="en-US" dirty="0"/>
              <a:t>: </a:t>
            </a:r>
            <a:r>
              <a:rPr lang="en-US" dirty="0" smtClean="0"/>
              <a:t>Not sure yet.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People are trying to implement these changes.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Survey will tell more about attitudes and actions.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1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953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Ironic that schools/districts have very little evidence on how teachers use data.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TDUS provides information to this end.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TDUS is like any form of data. It provides info. It has limits.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Know the context. Apply professional judgment.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This work is never done.  We are all about continuous improvement.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Used well, </a:t>
            </a:r>
            <a:r>
              <a:rPr lang="en-US" sz="2800" dirty="0" smtClean="0"/>
              <a:t>TDUS </a:t>
            </a:r>
            <a:r>
              <a:rPr lang="en-US" sz="2800" dirty="0" smtClean="0"/>
              <a:t>can </a:t>
            </a:r>
            <a:r>
              <a:rPr lang="en-US" sz="2800" dirty="0" smtClean="0"/>
              <a:t>help make </a:t>
            </a:r>
            <a:r>
              <a:rPr lang="en-US" sz="2800" dirty="0" smtClean="0"/>
              <a:t>life better for educators.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61983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Keep the Conversation Going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Jeffrey C. Wayman, Ph.D., 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Wayman Services, LLC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jeff@waymandatause.com    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www.waymandatause.com             @WaymanDataUse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1400" dirty="0"/>
          </a:p>
          <a:p>
            <a:pPr algn="ctr" eaLnBrk="1" hangingPunct="1">
              <a:spcBef>
                <a:spcPct val="0"/>
              </a:spcBef>
            </a:pPr>
            <a:r>
              <a:rPr lang="en-US" altLang="en-US" sz="2800" dirty="0" smtClean="0"/>
              <a:t>Margie Johnson, Ed.D.,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800" dirty="0" smtClean="0"/>
              <a:t>Metro Nashville Public Schools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margie.johnson@mnps.org   </a:t>
            </a:r>
            <a:endParaRPr lang="en-US" altLang="en-US" sz="2800" dirty="0"/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www.mnps.org                        @MargieLJohnson3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endParaRPr lang="en-US" altLang="en-US" sz="1400" dirty="0"/>
          </a:p>
          <a:p>
            <a:pPr algn="ctr" eaLnBrk="1" hangingPunct="1">
              <a:spcBef>
                <a:spcPct val="0"/>
              </a:spcBef>
            </a:pPr>
            <a:r>
              <a:rPr lang="en-US" altLang="en-US" sz="2800" dirty="0" smtClean="0"/>
              <a:t>Stephanie Wilkerson, Ph.D.     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800" dirty="0" smtClean="0"/>
              <a:t>Magnolia Consulting, LLC</a:t>
            </a:r>
            <a:endParaRPr lang="en-US" altLang="en-US" sz="2800" dirty="0"/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tephanie@magnoliaconsulting.org   </a:t>
            </a:r>
            <a:endParaRPr lang="en-US" altLang="en-US" sz="2800" dirty="0"/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www.magnoliaconsulting.org</a:t>
            </a:r>
            <a:endParaRPr lang="en-US" altLang="en-US" sz="2800" dirty="0"/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2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sz="3600" dirty="0" smtClean="0"/>
              <a:t>The TDUS and Metro Nashville Schools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643" y="1676400"/>
            <a:ext cx="7995313" cy="4724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/>
              <a:t>In Fall 2016, IES and REL Appalachia released the Teacher Data Use Survey.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000" dirty="0" smtClean="0"/>
              <a:t>Metropolitan Nashville Public Schools administered the TDUS in five schools.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600" dirty="0" smtClean="0"/>
              <a:t>These schools are part of a Community of Practice focused on collaborative inquiry.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/>
              <a:t>MNPS</a:t>
            </a:r>
            <a:r>
              <a:rPr lang="en-US" sz="3000" dirty="0"/>
              <a:t> </a:t>
            </a:r>
            <a:r>
              <a:rPr lang="en-US" sz="3000" dirty="0" smtClean="0"/>
              <a:t>took actions in response to TDUS results.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/>
              <a:t>Today, we’ll talk about how that’s going for them.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Two Parts of Today’s Talk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420171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sz="2800" dirty="0" smtClean="0"/>
              <a:t>Introduce the Teacher Data Use Survey.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Describe Metro Nashville TDUS: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Specific results they drew out.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The actions they took.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Initial outcomes from those actions.</a:t>
            </a:r>
            <a:endParaRPr lang="en-US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38" y="304800"/>
            <a:ext cx="9144000" cy="3124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Teacher Data Use Survey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0"/>
            <a:ext cx="9144000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3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</a:t>
            </a:r>
            <a:r>
              <a:rPr lang="en-US" sz="3600" dirty="0" smtClean="0"/>
              <a:t>the TDUS Useful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87" y="1564849"/>
            <a:ext cx="8420171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Teachers are the most important data users for educational improvement.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L</a:t>
            </a:r>
            <a:r>
              <a:rPr lang="en-US" sz="2800" dirty="0" smtClean="0"/>
              <a:t>eaders’ understanding of teacher data use is often anecdotal.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TDUS can help establish an evidence base for understanding teacher data use.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TDUS can help leaders learn </a:t>
            </a:r>
            <a:r>
              <a:rPr lang="en-US" sz="2800" dirty="0"/>
              <a:t>more about attitudes, perceptions, and practices regarding teacher data </a:t>
            </a:r>
            <a:r>
              <a:rPr lang="en-US" sz="2800" dirty="0" smtClean="0"/>
              <a:t>use.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Teacher Data Use Survey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67995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REL Appalachia convened a team of five experts in data use (Wayman, Cho, Mandinach, Supovitz, Wilkerson) to create the TDUS.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TDUS subjected to IES’ peer-review process.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Three versions triangulate perceptions of teacher data use.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Teacher, administrator, instructional support staff.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TDUS is based on a conceptual framework for teacher data use.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sz="2400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Conceptual Framework: </a:t>
            </a:r>
            <a:br>
              <a:rPr lang="en-US" sz="3600" dirty="0" smtClean="0"/>
            </a:br>
            <a:r>
              <a:rPr lang="en-US" sz="3600" dirty="0" smtClean="0"/>
              <a:t>How Teacher Data Use “Works”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45135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43753"/>
            <a:ext cx="8534400" cy="3823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42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TDUS Scales and Individual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953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/>
              <a:t>Much of TDUS is made up of scales that measure various parts of conceptual framework. 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For example, 3 scales measure organizational supports.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Support for data use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Principal leadership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Computer data systems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Some single items also measure conceptual framework.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Unique TDUS Feature:</a:t>
            </a:r>
            <a:br>
              <a:rPr lang="en-US" sz="3600" dirty="0"/>
            </a:br>
            <a:r>
              <a:rPr lang="en-US" sz="3600" dirty="0"/>
              <a:t>Specific Forms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953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teachers use data </a:t>
            </a:r>
            <a:r>
              <a:rPr lang="en-US" sz="2800" dirty="0" smtClean="0"/>
              <a:t>depends </a:t>
            </a:r>
            <a:r>
              <a:rPr lang="en-US" sz="2800" dirty="0"/>
              <a:t>on what those data </a:t>
            </a:r>
            <a:r>
              <a:rPr lang="en-US" sz="2800" dirty="0" smtClean="0"/>
              <a:t>are, so TDUS asks about </a:t>
            </a:r>
            <a:r>
              <a:rPr lang="en-US" sz="2800" i="1" dirty="0" smtClean="0"/>
              <a:t>specific </a:t>
            </a:r>
            <a:r>
              <a:rPr lang="en-US" sz="2800" dirty="0" smtClean="0"/>
              <a:t>data.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First set of questions asks about access, frequency of use, and usefulness of specific forms of data.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Survey planners choose data in their school or district to ask about.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Second set of questions asks in detail how these data are used.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Survey planners choose </a:t>
            </a:r>
            <a:r>
              <a:rPr lang="en-US" sz="2400" dirty="0" smtClean="0"/>
              <a:t>up to 4 forms of data.</a:t>
            </a:r>
            <a:endParaRPr lang="en-US" sz="2400" dirty="0"/>
          </a:p>
          <a:p>
            <a:pPr>
              <a:spcBef>
                <a:spcPts val="600"/>
              </a:spcBef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CC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E2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13347</TotalTime>
  <Words>1161</Words>
  <Application>Microsoft Office PowerPoint</Application>
  <PresentationFormat>On-screen Show (4:3)</PresentationFormat>
  <Paragraphs>142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Blueprint</vt:lpstr>
      <vt:lpstr>Office Theme</vt:lpstr>
      <vt:lpstr>We Surveyed, So Now What?   Using the Teacher Data Use Survey to Inform School Improvement</vt:lpstr>
      <vt:lpstr>The TDUS and Metro Nashville Schools</vt:lpstr>
      <vt:lpstr>The Two Parts of Today’s Talk </vt:lpstr>
      <vt:lpstr>The Teacher Data Use Survey</vt:lpstr>
      <vt:lpstr>Why the TDUS Useful?</vt:lpstr>
      <vt:lpstr>The Teacher Data Use Survey </vt:lpstr>
      <vt:lpstr>Conceptual Framework:  How Teacher Data Use “Works”</vt:lpstr>
      <vt:lpstr>TDUS Scales and Individual Items</vt:lpstr>
      <vt:lpstr>Unique TDUS Feature: Specific Forms of Data</vt:lpstr>
      <vt:lpstr>How Do I Get the TDUS?</vt:lpstr>
      <vt:lpstr>TDUS Use in  Metro Nashville Public Schools</vt:lpstr>
      <vt:lpstr>MNPS and Collaborative Inquiry</vt:lpstr>
      <vt:lpstr>Observations</vt:lpstr>
      <vt:lpstr>Teacher/Administrator Misalignment</vt:lpstr>
      <vt:lpstr>Low Teacher Perception of Support</vt:lpstr>
      <vt:lpstr>Low Teacher Rating on Collaborative Team Actions</vt:lpstr>
      <vt:lpstr>Summary</vt:lpstr>
      <vt:lpstr>Let’s Keep the Conversation Going</vt:lpstr>
    </vt:vector>
  </TitlesOfParts>
  <Company>JHU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Teacher-Friendly Options to Improve Teaching Through Student Data Analysis</dc:title>
  <dc:creator>Jeff Wayman</dc:creator>
  <cp:lastModifiedBy>Jeff</cp:lastModifiedBy>
  <cp:revision>389</cp:revision>
  <cp:lastPrinted>2012-04-05T17:07:04Z</cp:lastPrinted>
  <dcterms:created xsi:type="dcterms:W3CDTF">2003-09-30T14:31:17Z</dcterms:created>
  <dcterms:modified xsi:type="dcterms:W3CDTF">2017-05-01T17:01:26Z</dcterms:modified>
</cp:coreProperties>
</file>