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61" r:id="rId8"/>
    <p:sldId id="299" r:id="rId9"/>
    <p:sldId id="287" r:id="rId10"/>
    <p:sldId id="288" r:id="rId11"/>
    <p:sldId id="311" r:id="rId12"/>
    <p:sldId id="310" r:id="rId13"/>
    <p:sldId id="295" r:id="rId14"/>
    <p:sldId id="285" r:id="rId15"/>
    <p:sldId id="302" r:id="rId16"/>
    <p:sldId id="300" r:id="rId17"/>
    <p:sldId id="301" r:id="rId18"/>
    <p:sldId id="29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argie L" initials="JML" lastIdx="1" clrIdx="0">
    <p:extLst/>
  </p:cmAuthor>
  <p:cmAuthor id="2" name="Johnson, Margie L" initials="JML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A"/>
    <a:srgbClr val="0D80AC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9" autoAdjust="0"/>
    <p:restoredTop sz="95313"/>
  </p:normalViewPr>
  <p:slideViewPr>
    <p:cSldViewPr snapToGrid="0">
      <p:cViewPr varScale="1">
        <p:scale>
          <a:sx n="80" d="100"/>
          <a:sy n="80" d="100"/>
        </p:scale>
        <p:origin x="18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ADFBB5-9AC7-434D-B3F4-1054359B702F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A38AD7-4808-4FDE-B7E3-E5383523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6451B5-4302-4DC3-AC11-9EE9B24E6BF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A91331-34DD-4BE9-B285-EAB004F1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6D768-7DFD-8642-B968-CF728A90207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06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46" y="-5108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964484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3800" y="5202238"/>
            <a:ext cx="2165350" cy="1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472"/>
            <a:ext cx="9144000" cy="759763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084"/>
            <a:ext cx="78867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467" y="422553"/>
            <a:ext cx="10075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969" y="1741940"/>
            <a:ext cx="3065345" cy="43720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54888"/>
            <a:ext cx="9144000" cy="78575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814118" y="1741940"/>
            <a:ext cx="4701231" cy="43728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6467" y="422553"/>
            <a:ext cx="100753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442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1936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7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DF3B-460B-4496-BD70-8AF51869F9D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pscollaboration.org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46" y="1291763"/>
            <a:ext cx="7772400" cy="15963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Collaborative Inquiry to Empower Culture and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3657600"/>
            <a:ext cx="7703592" cy="9626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December 12, 2017</a:t>
            </a:r>
          </a:p>
          <a:p>
            <a:r>
              <a:rPr lang="en-US" dirty="0" smtClean="0"/>
              <a:t>Shelly Dunaway, </a:t>
            </a:r>
            <a:r>
              <a:rPr lang="en-US" dirty="0" err="1" smtClean="0"/>
              <a:t>Ed.D</a:t>
            </a:r>
            <a:endParaRPr lang="en-US" dirty="0" smtClean="0"/>
          </a:p>
          <a:p>
            <a:r>
              <a:rPr lang="en-US" dirty="0" smtClean="0"/>
              <a:t>Margie Johnson, Ed.D.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388" y="2888159"/>
            <a:ext cx="848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Please sit in groups.  Thanks.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7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002"/>
            <a:ext cx="9144000" cy="1148317"/>
          </a:xfrm>
        </p:spPr>
        <p:txBody>
          <a:bodyPr>
            <a:normAutofit/>
          </a:bodyPr>
          <a:lstStyle/>
          <a:p>
            <a:r>
              <a:rPr lang="en-US" dirty="0" smtClean="0"/>
              <a:t>Feedback---</a:t>
            </a:r>
            <a:br>
              <a:rPr lang="en-US" dirty="0" smtClean="0"/>
            </a:br>
            <a:r>
              <a:rPr lang="en-US" dirty="0" smtClean="0"/>
              <a:t>How Was Today’s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7" y="1573619"/>
            <a:ext cx="8770532" cy="106325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Individually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Use a post-it note </a:t>
            </a:r>
            <a:r>
              <a:rPr lang="en-US" dirty="0" smtClean="0"/>
              <a:t>to provide feedback.</a:t>
            </a:r>
            <a:endParaRPr lang="en-US" dirty="0"/>
          </a:p>
        </p:txBody>
      </p:sp>
      <p:pic>
        <p:nvPicPr>
          <p:cNvPr id="5" name="Picture 2" descr="mage result for post it not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 bwMode="auto">
          <a:xfrm>
            <a:off x="1766286" y="2636874"/>
            <a:ext cx="4618633" cy="3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4544" y="2890070"/>
            <a:ext cx="2938989" cy="27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740"/>
            <a:ext cx="8087932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MNPS Collaborative Inquiry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28" y="1536426"/>
            <a:ext cx="4852235" cy="5012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285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www.mnpscollaboration.org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68" y="1553517"/>
            <a:ext cx="4044732" cy="566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5" y="2137239"/>
            <a:ext cx="3047121" cy="3302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24900" y="3430092"/>
            <a:ext cx="869163" cy="64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10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581"/>
            <a:ext cx="3863340" cy="587829"/>
          </a:xfrm>
        </p:spPr>
        <p:txBody>
          <a:bodyPr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1018794"/>
            <a:ext cx="8606790" cy="5132070"/>
          </a:xfrm>
        </p:spPr>
        <p:txBody>
          <a:bodyPr>
            <a:normAutofit/>
          </a:bodyPr>
          <a:lstStyle/>
          <a:p>
            <a:pPr marL="51435" indent="0">
              <a:buNone/>
            </a:pPr>
            <a:r>
              <a:rPr lang="en-US" sz="2000" dirty="0" smtClean="0"/>
              <a:t>Lipton, L. &amp; Wellman, B. (2012).  </a:t>
            </a:r>
            <a:r>
              <a:rPr lang="en-US" sz="2000" i="1" dirty="0" smtClean="0"/>
              <a:t>Got data? Now what? </a:t>
            </a:r>
            <a:r>
              <a:rPr lang="en-US" sz="2000" dirty="0" smtClean="0"/>
              <a:t>  Bloomington, IN: Solution Tree.</a:t>
            </a:r>
          </a:p>
          <a:p>
            <a:pPr marL="51435" indent="0">
              <a:buNone/>
            </a:pPr>
            <a:endParaRPr lang="en-US" sz="2000" dirty="0"/>
          </a:p>
          <a:p>
            <a:pPr marL="51435" indent="0">
              <a:buNone/>
            </a:pPr>
            <a:r>
              <a:rPr lang="en-US" sz="2000" dirty="0" smtClean="0"/>
              <a:t>Lipton, L. &amp; Wellman, B. (2011). </a:t>
            </a:r>
            <a:r>
              <a:rPr lang="en-US" sz="2000" i="1" dirty="0" smtClean="0"/>
              <a:t>Groups at work: Strategies and structures for professional learning</a:t>
            </a:r>
            <a:r>
              <a:rPr lang="en-US" sz="2000" dirty="0" smtClean="0"/>
              <a:t>.  Sherman, CT: MiraVia, LLC.</a:t>
            </a:r>
          </a:p>
          <a:p>
            <a:pPr marL="51435" indent="0">
              <a:buNone/>
            </a:pPr>
            <a:endParaRPr lang="en-US" sz="2000" dirty="0"/>
          </a:p>
          <a:p>
            <a:pPr marL="51435" indent="0">
              <a:buNone/>
            </a:pPr>
            <a:endParaRPr lang="en-US" sz="2000" dirty="0"/>
          </a:p>
          <a:p>
            <a:pPr marL="51435" indent="0">
              <a:buNone/>
            </a:pPr>
            <a:endParaRPr lang="en-US" sz="2000" dirty="0" smtClean="0"/>
          </a:p>
          <a:p>
            <a:pPr marL="51435" indent="0">
              <a:buNone/>
            </a:pPr>
            <a:endParaRPr lang="en-US" sz="2000" dirty="0"/>
          </a:p>
          <a:p>
            <a:pPr marL="51435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68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414272"/>
            <a:ext cx="9143999" cy="3718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7FAA"/>
                </a:solidFill>
                <a:latin typeface="Arial Black" panose="020B0A04020102020204" pitchFamily="34" charset="0"/>
              </a:rPr>
              <a:t>Thanks for </a:t>
            </a:r>
            <a:r>
              <a:rPr lang="en-US" sz="5400" smtClean="0">
                <a:solidFill>
                  <a:srgbClr val="007FAA"/>
                </a:solidFill>
                <a:latin typeface="Arial Black" panose="020B0A04020102020204" pitchFamily="34" charset="0"/>
              </a:rPr>
              <a:t>all you do for our students!</a:t>
            </a:r>
          </a:p>
          <a:p>
            <a:pPr algn="ctr"/>
            <a:endParaRPr lang="en-US" sz="5400" smtClean="0">
              <a:solidFill>
                <a:srgbClr val="007FAA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007FAA"/>
                </a:solidFill>
                <a:latin typeface="Arial Black" panose="020B0A04020102020204" pitchFamily="34" charset="0"/>
              </a:rPr>
              <a:t>Hope </a:t>
            </a:r>
            <a:r>
              <a:rPr lang="en-US" sz="5400" dirty="0">
                <a:solidFill>
                  <a:srgbClr val="007FAA"/>
                </a:solidFill>
                <a:latin typeface="Arial Black" panose="020B0A04020102020204" pitchFamily="34" charset="0"/>
              </a:rPr>
              <a:t>you have a wonderful day</a:t>
            </a:r>
            <a:r>
              <a:rPr lang="en-US" sz="5400" dirty="0" smtClean="0">
                <a:solidFill>
                  <a:srgbClr val="007FAA"/>
                </a:solidFill>
                <a:latin typeface="Arial Black" panose="020B0A04020102020204" pitchFamily="34" charset="0"/>
              </a:rPr>
              <a:t>!</a:t>
            </a:r>
            <a:endParaRPr lang="en-US" sz="5400" dirty="0">
              <a:solidFill>
                <a:srgbClr val="007FA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581400" cy="914400"/>
          </a:xfrm>
        </p:spPr>
        <p:txBody>
          <a:bodyPr/>
          <a:lstStyle/>
          <a:p>
            <a:pPr algn="l"/>
            <a:r>
              <a:rPr lang="en-US" dirty="0" smtClean="0"/>
              <a:t>Wrap-Up….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20750"/>
            <a:ext cx="6829425" cy="512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3174" y="1475582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08"/>
            <a:ext cx="9144000" cy="1325563"/>
          </a:xfrm>
        </p:spPr>
        <p:txBody>
          <a:bodyPr/>
          <a:lstStyle/>
          <a:p>
            <a:r>
              <a:rPr lang="en-US" dirty="0" smtClean="0"/>
              <a:t>Today’s Purpose and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1" y="1539771"/>
            <a:ext cx="4497531" cy="11165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Our purpose is to foster a culture of collaboration to support student success.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40" y="1539771"/>
            <a:ext cx="2762250" cy="1657350"/>
          </a:xfrm>
          <a:prstGeom prst="rect">
            <a:avLst/>
          </a:prstGeom>
        </p:spPr>
      </p:pic>
      <p:pic>
        <p:nvPicPr>
          <p:cNvPr id="1026" name="Picture 2" descr="Image result for t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2" y="3280654"/>
            <a:ext cx="2829701" cy="17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32162" y="3808133"/>
            <a:ext cx="4497531" cy="225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Our outcome for today’s meeting is to use </a:t>
            </a:r>
            <a:r>
              <a:rPr lang="en-US" sz="2400" dirty="0" smtClean="0"/>
              <a:t>the </a:t>
            </a:r>
            <a:r>
              <a:rPr lang="en-US" sz="2400" dirty="0" smtClean="0"/>
              <a:t>collaborative inquiry process </a:t>
            </a:r>
            <a:r>
              <a:rPr lang="en-US" sz="2400" dirty="0" smtClean="0"/>
              <a:t>to analyze culture and </a:t>
            </a:r>
            <a:r>
              <a:rPr lang="en-US" sz="2400" dirty="0" smtClean="0"/>
              <a:t>climate data </a:t>
            </a:r>
            <a:r>
              <a:rPr lang="en-US" sz="2400" smtClean="0"/>
              <a:t>for informing culture </a:t>
            </a:r>
            <a:r>
              <a:rPr lang="en-US" sz="2400" dirty="0" smtClean="0"/>
              <a:t>and climate change.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4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192"/>
            <a:ext cx="9144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Culture is </a:t>
            </a:r>
            <a:r>
              <a:rPr lang="en-US" sz="3200" dirty="0"/>
              <a:t>like…..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54412" y="6336613"/>
            <a:ext cx="5589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</a:rPr>
              <a:t>Groups at Work – </a:t>
            </a:r>
            <a:r>
              <a:rPr lang="en-US" altLang="en-US" sz="1000" dirty="0" smtClean="0">
                <a:solidFill>
                  <a:schemeClr val="bg1"/>
                </a:solidFill>
                <a:latin typeface="Tahoma" panose="020B0604030504040204" pitchFamily="34" charset="0"/>
              </a:rPr>
              <a:t>2011 MiraVia </a:t>
            </a:r>
            <a: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</a:rPr>
              <a:t>LLC – All rights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" y="1018572"/>
            <a:ext cx="7341565" cy="45884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9140" y="56070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FAA"/>
                </a:solidFill>
                <a:latin typeface="Arial Black" panose="020B0A04020102020204" pitchFamily="34" charset="0"/>
                <a:ea typeface="+mj-ea"/>
                <a:cs typeface="+mj-cs"/>
              </a:rPr>
              <a:t>Because……..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9" y="5166360"/>
            <a:ext cx="9157839" cy="169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7999" y="4889361"/>
            <a:ext cx="462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MNPS Collaborative Inquiry Community of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443"/>
            <a:ext cx="9109709" cy="85725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  <a:ea typeface="ＭＳ Ｐゴシック" panose="020B0600070205080204" pitchFamily="34" charset="-128"/>
              </a:rPr>
              <a:t>MNPS</a:t>
            </a:r>
            <a:r>
              <a:rPr lang="en-US" sz="2800" b="1" dirty="0">
                <a:latin typeface="+mn-lt"/>
              </a:rPr>
              <a:t> </a:t>
            </a:r>
            <a:r>
              <a:rPr lang="en-US" sz="4400" b="1" dirty="0">
                <a:latin typeface="+mn-lt"/>
                <a:ea typeface="ＭＳ Ｐゴシック" panose="020B0600070205080204" pitchFamily="34" charset="-128"/>
              </a:rPr>
              <a:t>Collaborative</a:t>
            </a:r>
            <a:r>
              <a:rPr lang="en-US" sz="2800" b="1" dirty="0">
                <a:latin typeface="+mn-lt"/>
              </a:rPr>
              <a:t> </a:t>
            </a:r>
            <a:r>
              <a:rPr lang="en-US" sz="4400" b="1" dirty="0">
                <a:latin typeface="+mn-lt"/>
                <a:ea typeface="ＭＳ Ｐゴシック" panose="020B0600070205080204" pitchFamily="34" charset="-128"/>
              </a:rPr>
              <a:t>Inquiry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59" y="995422"/>
            <a:ext cx="8156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Collaborative Inquiry </a:t>
            </a:r>
            <a:r>
              <a:rPr lang="en-US" sz="3200" dirty="0"/>
              <a:t>is a </a:t>
            </a:r>
            <a:r>
              <a:rPr lang="en-US" sz="32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data-based team </a:t>
            </a:r>
            <a:r>
              <a:rPr lang="en-US" sz="3200" dirty="0"/>
              <a:t>process that consciously uses the </a:t>
            </a:r>
            <a:r>
              <a:rPr lang="en-US" sz="32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collaborative learning cycle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(activating and engaging, exploring and discovering, and organizing and integrating) and the </a:t>
            </a:r>
            <a:r>
              <a:rPr lang="en-US" sz="32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qualities of effective </a:t>
            </a:r>
            <a:r>
              <a:rPr lang="en-US" sz="3200" b="1" dirty="0" smtClean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groups</a:t>
            </a:r>
            <a:r>
              <a:rPr lang="en-US" sz="3200" b="1" dirty="0" smtClean="0">
                <a:ln>
                  <a:solidFill>
                    <a:srgbClr val="007FAA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dirty="0"/>
              <a:t>fostering a culture of trust, maintaining a clear focus, taking collective responsibility and data-informed decision-making).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25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00335" y="977306"/>
            <a:ext cx="5448300" cy="50927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09832" y="1211183"/>
            <a:ext cx="4267199" cy="1354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 smtClean="0">
                <a:latin typeface="Arial" pitchFamily="-84" charset="0"/>
              </a:rPr>
              <a:t>Activating and Engaging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2000" dirty="0" smtClean="0">
                <a:latin typeface="Arial" pitchFamily="-84" charset="0"/>
              </a:rPr>
              <a:t> </a:t>
            </a:r>
            <a:r>
              <a:rPr lang="en-US" sz="1400" dirty="0" smtClean="0">
                <a:latin typeface="Arial" pitchFamily="-84" charset="0"/>
              </a:rPr>
              <a:t>What assumptions do we bring?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are some predictions we are making?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questions are we asking?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are some possibilities for learning?</a:t>
            </a:r>
          </a:p>
        </p:txBody>
      </p:sp>
      <p:sp>
        <p:nvSpPr>
          <p:cNvPr id="1935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4" y="370297"/>
            <a:ext cx="9123176" cy="598097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Collaborative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earning Cycle</a:t>
            </a:r>
            <a:endParaRPr lang="en-US" sz="1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449335" y="3898879"/>
            <a:ext cx="3569415" cy="19082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 smtClean="0">
                <a:latin typeface="Arial" pitchFamily="-84" charset="0"/>
              </a:rPr>
              <a:t>Exploring and Discovering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important points seem to pop out?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patterns, categories, or trends are emerging?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seems to be surprising or unexpected?</a:t>
            </a:r>
          </a:p>
          <a:p>
            <a:pPr eaLnBrk="0" hangingPunct="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1400" dirty="0" smtClean="0">
                <a:latin typeface="Arial" pitchFamily="-84" charset="0"/>
              </a:rPr>
              <a:t> What are some ways we have not yet explored these data?</a:t>
            </a:r>
            <a:endParaRPr lang="en-US" sz="14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037" y="1270611"/>
            <a:ext cx="3031387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latin typeface="Calibri" panose="020F0502020204030204" pitchFamily="34" charset="0"/>
              </a:rPr>
              <a:t>Organizing and Integrating</a:t>
            </a:r>
          </a:p>
          <a:p>
            <a:pPr marL="411480" indent="-342900" eaLnBrk="0" hangingPunct="0">
              <a:buClr>
                <a:srgbClr val="8CC32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What inferences, explanations, or conclusions might we draw?</a:t>
            </a:r>
          </a:p>
          <a:p>
            <a:pPr marL="411480" indent="-342900" eaLnBrk="0" hangingPunct="0">
              <a:buClr>
                <a:srgbClr val="8CC32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What additional data sources might verify our explanations?</a:t>
            </a:r>
          </a:p>
          <a:p>
            <a:pPr marL="411480" indent="-342900" eaLnBrk="0" hangingPunct="0">
              <a:buClr>
                <a:srgbClr val="8CC32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What solutions might we explore?</a:t>
            </a:r>
          </a:p>
          <a:p>
            <a:pPr marL="411480" indent="-342900" eaLnBrk="0" hangingPunct="0">
              <a:buClr>
                <a:srgbClr val="8CC32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What data will we need to guide implementation?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785743" y="1955800"/>
            <a:ext cx="3557992" cy="3049587"/>
            <a:chOff x="2995208" y="1979613"/>
            <a:chExt cx="3557992" cy="3049587"/>
          </a:xfrm>
          <a:solidFill>
            <a:srgbClr val="0D80AC"/>
          </a:solidFill>
        </p:grpSpPr>
        <p:grpSp>
          <p:nvGrpSpPr>
            <p:cNvPr id="3" name="Group 12"/>
            <p:cNvGrpSpPr/>
            <p:nvPr/>
          </p:nvGrpSpPr>
          <p:grpSpPr>
            <a:xfrm>
              <a:off x="2995208" y="1979613"/>
              <a:ext cx="3557992" cy="3049587"/>
              <a:chOff x="2743200" y="1979613"/>
              <a:chExt cx="3557992" cy="3049587"/>
            </a:xfrm>
            <a:grpFill/>
          </p:grpSpPr>
          <p:sp>
            <p:nvSpPr>
              <p:cNvPr id="193539" name="AutoShape 3"/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3007659" cy="2514600"/>
              </a:xfrm>
              <a:prstGeom prst="triangle">
                <a:avLst>
                  <a:gd name="adj" fmla="val 50000"/>
                </a:avLst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540" name="Line 4"/>
              <p:cNvSpPr>
                <a:spLocks noChangeShapeType="1"/>
              </p:cNvSpPr>
              <p:nvPr/>
            </p:nvSpPr>
            <p:spPr bwMode="auto">
              <a:xfrm flipH="1">
                <a:off x="2743200" y="4724400"/>
                <a:ext cx="381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541" name="Line 5"/>
              <p:cNvSpPr>
                <a:spLocks noChangeShapeType="1"/>
              </p:cNvSpPr>
              <p:nvPr/>
            </p:nvSpPr>
            <p:spPr bwMode="auto">
              <a:xfrm>
                <a:off x="6131859" y="4724400"/>
                <a:ext cx="169333" cy="3048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543" name="Line 7"/>
              <p:cNvSpPr>
                <a:spLocks noChangeShapeType="1"/>
              </p:cNvSpPr>
              <p:nvPr/>
            </p:nvSpPr>
            <p:spPr bwMode="auto">
              <a:xfrm flipV="1">
                <a:off x="4585335" y="1979613"/>
                <a:ext cx="179070" cy="29845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baseline="-25000" dirty="0"/>
              </a:p>
            </p:txBody>
          </p:sp>
        </p:grpSp>
        <p:sp>
          <p:nvSpPr>
            <p:cNvPr id="193542" name="Text Box 6"/>
            <p:cNvSpPr txBox="1">
              <a:spLocks noChangeArrowheads="1"/>
            </p:cNvSpPr>
            <p:nvPr/>
          </p:nvSpPr>
          <p:spPr bwMode="auto">
            <a:xfrm>
              <a:off x="3962400" y="3041056"/>
              <a:ext cx="175260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Tahoma" pitchFamily="-84" charset="0"/>
                </a:rPr>
                <a:t>Managing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Tahoma" pitchFamily="-84" charset="0"/>
                </a:rPr>
                <a:t>Modeling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Tahoma" pitchFamily="-84" charset="0"/>
                </a:rPr>
                <a:t>Mediating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Tahoma" pitchFamily="-84" charset="0"/>
                </a:rPr>
                <a:t>Monitoring</a:t>
              </a: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70572" y="6373338"/>
            <a:ext cx="5368495" cy="246221"/>
          </a:xfrm>
          <a:prstGeom prst="rect">
            <a:avLst/>
          </a:prstGeom>
          <a:solidFill>
            <a:srgbClr val="0D80A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  <a:latin typeface="Arial" pitchFamily="-84" charset="0"/>
              </a:rPr>
              <a:t>--Lipton, L. &amp; Wellman, B. (2012). </a:t>
            </a:r>
            <a:r>
              <a:rPr lang="en-US" sz="1000" i="1" dirty="0" smtClean="0">
                <a:solidFill>
                  <a:schemeClr val="bg1"/>
                </a:solidFill>
                <a:latin typeface="Arial" pitchFamily="-84" charset="0"/>
              </a:rPr>
              <a:t>Got data? Now what? </a:t>
            </a:r>
            <a:r>
              <a:rPr lang="en-US" sz="1000" dirty="0" smtClean="0">
                <a:solidFill>
                  <a:schemeClr val="bg1"/>
                </a:solidFill>
                <a:latin typeface="Arial" pitchFamily="-84" charset="0"/>
              </a:rPr>
              <a:t>Bloomington, IN: Solution Tree, Inc.</a:t>
            </a:r>
          </a:p>
        </p:txBody>
      </p:sp>
    </p:spTree>
    <p:extLst>
      <p:ext uri="{BB962C8B-B14F-4D97-AF65-F5344CB8AC3E}">
        <p14:creationId xmlns:p14="http://schemas.microsoft.com/office/powerpoint/2010/main" val="205659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914400"/>
          </a:xfrm>
        </p:spPr>
        <p:txBody>
          <a:bodyPr/>
          <a:lstStyle/>
          <a:p>
            <a:pPr algn="l"/>
            <a:r>
              <a:rPr lang="en-US" dirty="0" smtClean="0"/>
              <a:t>Calibrating Observations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9750" y="1528764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847"/>
            <a:ext cx="9144000" cy="759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Data Dive Observations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35" y="1848224"/>
            <a:ext cx="3985806" cy="248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379" y="1530127"/>
            <a:ext cx="4790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SEL Walkthrough Data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Student Panorama Data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Teacher Panorama Data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476518"/>
            <a:ext cx="7901315" cy="5322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Given what was discussed today, what might be some next steps?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3200400" lvl="7" indent="0">
              <a:buNone/>
            </a:pPr>
            <a:r>
              <a:rPr lang="en-US" sz="4000" dirty="0" smtClean="0"/>
              <a:t>Stop</a:t>
            </a:r>
          </a:p>
          <a:p>
            <a:pPr marL="3200400" lvl="7" indent="0">
              <a:buNone/>
            </a:pPr>
            <a:endParaRPr lang="en-US" sz="4000" dirty="0" smtClean="0"/>
          </a:p>
          <a:p>
            <a:pPr marL="3200400" lvl="7" indent="0">
              <a:buNone/>
            </a:pPr>
            <a:endParaRPr lang="en-US" sz="4000" dirty="0" smtClean="0"/>
          </a:p>
          <a:p>
            <a:pPr marL="3200400" lvl="7" indent="0">
              <a:buNone/>
            </a:pPr>
            <a:r>
              <a:rPr lang="en-US" sz="4000" dirty="0" smtClean="0"/>
              <a:t>Continue</a:t>
            </a:r>
          </a:p>
          <a:p>
            <a:pPr marL="3200400" lvl="7" indent="0">
              <a:buNone/>
            </a:pPr>
            <a:endParaRPr lang="en-US" sz="4000" dirty="0" smtClean="0"/>
          </a:p>
          <a:p>
            <a:pPr marL="3200400" lvl="7" indent="0">
              <a:buNone/>
            </a:pPr>
            <a:endParaRPr lang="en-US" sz="4000" dirty="0" smtClean="0"/>
          </a:p>
          <a:p>
            <a:pPr marL="3200400" lvl="7" indent="0">
              <a:buNone/>
            </a:pPr>
            <a:r>
              <a:rPr lang="en-US" sz="4000" dirty="0" smtClean="0"/>
              <a:t>Start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1" y="1810870"/>
            <a:ext cx="2723047" cy="38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09"/>
            <a:ext cx="9144000" cy="839892"/>
          </a:xfrm>
        </p:spPr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3947" y="1775012"/>
            <a:ext cx="8736105" cy="262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 smtClean="0"/>
              <a:t>What might be some actions you take as a result of our time together today?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2352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59b9d-fc34-4c72-b5f0-ae1745e1fc72">Y3PMN56UNW6M-275-170</_dlc_DocId>
    <_dlc_DocIdUrl xmlns="98d59b9d-fc34-4c72-b5f0-ae1745e1fc72">
      <Url>https://sbaspweb.mnps.org/_layouts/DocIdRedir.aspx?ID=Y3PMN56UNW6M-275-170</Url>
      <Description>Y3PMN56UNW6M-275-170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81F99ABB164BBBCB183E10CBF5A2" ma:contentTypeVersion="0" ma:contentTypeDescription="Create a new document." ma:contentTypeScope="" ma:versionID="f6bbd82458cf33277d20520ba938a58f">
  <xsd:schema xmlns:xsd="http://www.w3.org/2001/XMLSchema" xmlns:xs="http://www.w3.org/2001/XMLSchema" xmlns:p="http://schemas.microsoft.com/office/2006/metadata/properties" xmlns:ns2="98d59b9d-fc34-4c72-b5f0-ae1745e1fc72" targetNamespace="http://schemas.microsoft.com/office/2006/metadata/properties" ma:root="true" ma:fieldsID="d111e956bbdbc283d5432f416b609c19" ns2:_="">
    <xsd:import namespace="98d59b9d-fc34-4c72-b5f0-ae1745e1fc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59b9d-fc34-4c72-b5f0-ae1745e1fc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FF366-A2A9-4451-92D1-4AE7698B7D1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d59b9d-fc34-4c72-b5f0-ae1745e1fc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CE3BF9-3D38-4E2F-8E53-3DDDE377092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5D9CDE-537F-422A-AF5D-CBCA1A299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59b9d-fc34-4c72-b5f0-ae1745e1f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950ED2-E6D6-418F-9F5E-380C9222B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10211</TotalTime>
  <Words>446</Words>
  <Application>Microsoft Macintosh PowerPoint</Application>
  <PresentationFormat>On-screen Show (4:3)</PresentationFormat>
  <Paragraphs>73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ＭＳ Ｐゴシック</vt:lpstr>
      <vt:lpstr>Tahoma</vt:lpstr>
      <vt:lpstr>Times New Roman</vt:lpstr>
      <vt:lpstr>Office Theme</vt:lpstr>
      <vt:lpstr>Using Collaborative Inquiry to Empower Culture and Climate Change</vt:lpstr>
      <vt:lpstr>Today’s Purpose and Outcome</vt:lpstr>
      <vt:lpstr>Culture is like…..</vt:lpstr>
      <vt:lpstr>MNPS Collaborative Inquiry</vt:lpstr>
      <vt:lpstr>Collaborative Learning Cycle</vt:lpstr>
      <vt:lpstr>Calibrating Observations</vt:lpstr>
      <vt:lpstr>Data Dive Observations</vt:lpstr>
      <vt:lpstr>PowerPoint Presentation</vt:lpstr>
      <vt:lpstr>Reflection </vt:lpstr>
      <vt:lpstr>Feedback--- How Was Today’s Meeting </vt:lpstr>
      <vt:lpstr>MNPS Collaborative Inquiry Toolkit</vt:lpstr>
      <vt:lpstr>References</vt:lpstr>
      <vt:lpstr>PowerPoint Presentation</vt:lpstr>
      <vt:lpstr>Wrap-Up….</vt:lpstr>
    </vt:vector>
  </TitlesOfParts>
  <Company>MP&amp;F PR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Johnson, Margie L</cp:lastModifiedBy>
  <cp:revision>76</cp:revision>
  <cp:lastPrinted>2017-06-29T13:37:07Z</cp:lastPrinted>
  <dcterms:created xsi:type="dcterms:W3CDTF">2015-11-13T20:01:34Z</dcterms:created>
  <dcterms:modified xsi:type="dcterms:W3CDTF">2017-12-12T21:04:15Z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0x010100E3DE81F99ABB164BBBCB183E10CBF5A2</vt:lpwstr>
  </property>
  <property fmtid="{D5CDD505-2E9C-101B-9397-08002B2CF9AE}" pid="3" name="_dlc_DocIdItemGuid">
    <vt:lpwstr>9454dcbc-ec25-48da-b1d0-8050461c6743</vt:lpwstr>
  </property>
</Properties>
</file>