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6"/>
  </p:notesMasterIdLst>
  <p:sldIdLst>
    <p:sldId id="256" r:id="rId6"/>
    <p:sldId id="257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80AC"/>
    <a:srgbClr val="007FAA"/>
    <a:srgbClr val="005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1" autoAdjust="0"/>
    <p:restoredTop sz="94660"/>
  </p:normalViewPr>
  <p:slideViewPr>
    <p:cSldViewPr snapToGrid="0">
      <p:cViewPr varScale="1">
        <p:scale>
          <a:sx n="90" d="100"/>
          <a:sy n="90" d="100"/>
        </p:scale>
        <p:origin x="65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451B5-4302-4DC3-AC11-9EE9B24E6BF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91331-34DD-4BE9-B285-EAB004F14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10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0CFB-0DC7-4848-960D-349FF135B9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86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B6D72-16D2-48EC-9AC0-75920A34DE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79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B6D72-16D2-48EC-9AC0-75920A34DE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05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B6D72-16D2-48EC-9AC0-75920A34DE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91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E6D768-7DFD-8642-B968-CF728A90207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6063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Title 4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3246" y="-5108"/>
            <a:ext cx="7772400" cy="2387600"/>
          </a:xfrm>
        </p:spPr>
        <p:txBody>
          <a:bodyPr anchor="b"/>
          <a:lstStyle>
            <a:lvl1pPr algn="ctr">
              <a:defRPr sz="5400" b="1">
                <a:solidFill>
                  <a:srgbClr val="007FAA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2054" y="2964484"/>
            <a:ext cx="7703592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314" y="4958834"/>
            <a:ext cx="2281332" cy="158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16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tle 4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08"/>
            <a:ext cx="9144000" cy="1325563"/>
          </a:xfr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007FAA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084"/>
            <a:ext cx="7886700" cy="4351338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  <a:lvl2pPr>
              <a:defRPr baseline="0">
                <a:latin typeface="Arial" panose="020B0604020202020204" pitchFamily="34" charset="0"/>
              </a:defRPr>
            </a:lvl2pPr>
            <a:lvl3pPr>
              <a:defRPr baseline="0">
                <a:latin typeface="Arial" panose="020B0604020202020204" pitchFamily="34" charset="0"/>
              </a:defRPr>
            </a:lvl3pPr>
            <a:lvl4pPr>
              <a:defRPr baseline="0">
                <a:latin typeface="Arial" panose="020B0604020202020204" pitchFamily="34" charset="0"/>
              </a:defRPr>
            </a:lvl4pPr>
            <a:lvl5pPr>
              <a:defRPr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920" y="413069"/>
            <a:ext cx="1618356" cy="112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514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tle 4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6969" y="1741940"/>
            <a:ext cx="3065345" cy="4372054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14207"/>
            <a:ext cx="9144000" cy="1325563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7FAA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814118" y="1741940"/>
            <a:ext cx="4701231" cy="437287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922" y="413069"/>
            <a:ext cx="1618354" cy="112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955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Title 4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8442"/>
            <a:ext cx="7772400" cy="2387600"/>
          </a:xfrm>
        </p:spPr>
        <p:txBody>
          <a:bodyPr anchor="b"/>
          <a:lstStyle>
            <a:lvl1pPr algn="ctr">
              <a:defRPr sz="5400" b="1">
                <a:solidFill>
                  <a:srgbClr val="007FAA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21936"/>
            <a:ext cx="7703592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509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tle 4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8076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DDF3B-460B-4496-BD70-8AF51869F9D5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A2E63-D34A-4203-987D-6B2C152B1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0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67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Rivers Collaborative Inquiry Data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20, 2016</a:t>
            </a:r>
          </a:p>
          <a:p>
            <a:r>
              <a:rPr lang="en-US" dirty="0" smtClean="0"/>
              <a:t>Margie Johnson, Ed.D.</a:t>
            </a:r>
          </a:p>
          <a:p>
            <a:r>
              <a:rPr lang="en-US" dirty="0" smtClean="0"/>
              <a:t>Business Intelligence Coordinator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67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414272"/>
            <a:ext cx="9143999" cy="37185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rgbClr val="007FAA"/>
                </a:solidFill>
                <a:latin typeface="Arial Black" panose="020B0A04020102020204" pitchFamily="34" charset="0"/>
              </a:rPr>
              <a:t>Hope you have a wonderful day!</a:t>
            </a:r>
          </a:p>
          <a:p>
            <a:pPr algn="ctr"/>
            <a:r>
              <a:rPr lang="en-US" sz="5400" dirty="0">
                <a:solidFill>
                  <a:srgbClr val="007FAA"/>
                </a:solidFill>
                <a:latin typeface="Arial Black" panose="020B0A04020102020204" pitchFamily="34" charset="0"/>
              </a:rPr>
              <a:t>I’ll see you during grade level team meetings.</a:t>
            </a:r>
          </a:p>
        </p:txBody>
      </p:sp>
    </p:spTree>
    <p:extLst>
      <p:ext uri="{BB962C8B-B14F-4D97-AF65-F5344CB8AC3E}">
        <p14:creationId xmlns:p14="http://schemas.microsoft.com/office/powerpoint/2010/main" val="182382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08"/>
            <a:ext cx="9144000" cy="1325563"/>
          </a:xfrm>
        </p:spPr>
        <p:txBody>
          <a:bodyPr/>
          <a:lstStyle/>
          <a:p>
            <a:r>
              <a:rPr lang="en-US" dirty="0" smtClean="0"/>
              <a:t>Purpose and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356" y="1461137"/>
            <a:ext cx="4497531" cy="18408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/>
              <a:t>Our purpose is to continue to build our capacity to use the collaborative inquiry to foster a culture of collaboration at Two Rivers Middle.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4232" y="1949449"/>
            <a:ext cx="2762250" cy="1657350"/>
          </a:xfrm>
          <a:prstGeom prst="rect">
            <a:avLst/>
          </a:prstGeom>
        </p:spPr>
      </p:pic>
      <p:pic>
        <p:nvPicPr>
          <p:cNvPr id="1026" name="Picture 2" descr="Image result for tas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70" y="3454274"/>
            <a:ext cx="2829701" cy="1740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016478"/>
            <a:ext cx="4497531" cy="18254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 smtClean="0"/>
              <a:t>Our outcome is to use the collaborative inquiry process to create our literacy </a:t>
            </a:r>
            <a:r>
              <a:rPr lang="en-US" sz="2400" smtClean="0"/>
              <a:t>and numeracy SIP </a:t>
            </a:r>
            <a:r>
              <a:rPr lang="en-US" sz="2400" dirty="0" smtClean="0"/>
              <a:t>goals, which are due September 30th.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145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Know-Think I Know-Want to Know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068" y="2503759"/>
            <a:ext cx="3657024" cy="14621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007FAA"/>
                </a:solidFill>
                <a:latin typeface="Arial Black" panose="020B0A04020102020204" pitchFamily="34" charset="0"/>
                <a:ea typeface="+mj-ea"/>
                <a:cs typeface="+mj-cs"/>
              </a:rPr>
              <a:t>On Your </a:t>
            </a:r>
            <a:r>
              <a:rPr lang="en-US" dirty="0" smtClean="0">
                <a:solidFill>
                  <a:srgbClr val="007FAA"/>
                </a:solidFill>
                <a:latin typeface="Arial Black" panose="020B0A04020102020204" pitchFamily="34" charset="0"/>
                <a:ea typeface="+mj-ea"/>
                <a:cs typeface="+mj-cs"/>
              </a:rPr>
              <a:t>Own</a:t>
            </a:r>
          </a:p>
          <a:p>
            <a:pPr marL="0" indent="0">
              <a:buNone/>
            </a:pPr>
            <a:r>
              <a:rPr lang="en-US" sz="2400" dirty="0" smtClean="0">
                <a:ea typeface="+mj-ea"/>
                <a:cs typeface="Arial" panose="020B0604020202020204" pitchFamily="34" charset="0"/>
              </a:rPr>
              <a:t>Complete each column on your recording sheet.</a:t>
            </a:r>
            <a:endParaRPr lang="en-US" sz="2400" dirty="0"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513158"/>
              </p:ext>
            </p:extLst>
          </p:nvPr>
        </p:nvGraphicFramePr>
        <p:xfrm>
          <a:off x="3925455" y="2436205"/>
          <a:ext cx="5033817" cy="3059451"/>
        </p:xfrm>
        <a:graphic>
          <a:graphicData uri="http://schemas.openxmlformats.org/drawingml/2006/table">
            <a:tbl>
              <a:tblPr/>
              <a:tblGrid>
                <a:gridCol w="1677939"/>
                <a:gridCol w="1677939"/>
                <a:gridCol w="1677939"/>
              </a:tblGrid>
              <a:tr h="764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Know</a:t>
                      </a:r>
                    </a:p>
                  </a:txBody>
                  <a:tcPr marL="62993" marR="62993" marT="31496" marB="314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Think I know</a:t>
                      </a:r>
                    </a:p>
                  </a:txBody>
                  <a:tcPr marL="62993" marR="62993" marT="31496" marB="314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Want to know</a:t>
                      </a:r>
                    </a:p>
                  </a:txBody>
                  <a:tcPr marL="62993" marR="62993" marT="31496" marB="314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45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62993" marR="62993" marT="31496" marB="314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</a:endParaRPr>
                    </a:p>
                  </a:txBody>
                  <a:tcPr marL="62993" marR="62993" marT="31496" marB="314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</a:endParaRPr>
                    </a:p>
                  </a:txBody>
                  <a:tcPr marL="62993" marR="62993" marT="31496" marB="314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18837" y="1353077"/>
            <a:ext cx="7093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007FAA"/>
                </a:solidFill>
                <a:latin typeface="Arial Black" panose="020B0A04020102020204" pitchFamily="34" charset="0"/>
                <a:ea typeface="+mj-ea"/>
                <a:cs typeface="+mj-cs"/>
              </a:rPr>
              <a:t>Topic: Collaborative Inquiry</a:t>
            </a:r>
            <a:endParaRPr lang="en-US" sz="3200" dirty="0">
              <a:solidFill>
                <a:srgbClr val="007FAA"/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6068" y="4571295"/>
            <a:ext cx="3657024" cy="1462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7FAA"/>
                </a:solidFill>
                <a:latin typeface="Arial Black" panose="020B0A04020102020204" pitchFamily="34" charset="0"/>
                <a:ea typeface="+mj-ea"/>
                <a:cs typeface="+mj-cs"/>
              </a:rPr>
              <a:t>Task Group: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ea typeface="+mj-ea"/>
                <a:cs typeface="Arial" panose="020B0604020202020204" pitchFamily="34" charset="0"/>
              </a:rPr>
              <a:t>Compare and share in a round-robin pattern.</a:t>
            </a:r>
            <a:endParaRPr lang="en-US" sz="2400" dirty="0"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554412" y="6336613"/>
            <a:ext cx="55895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000" dirty="0">
                <a:solidFill>
                  <a:schemeClr val="bg1"/>
                </a:solidFill>
                <a:latin typeface="Tahoma" panose="020B0604030504040204" pitchFamily="34" charset="0"/>
              </a:rPr>
              <a:t>Groups at Work – </a:t>
            </a:r>
            <a:r>
              <a:rPr lang="en-US" altLang="en-US" sz="1000" dirty="0" smtClean="0">
                <a:solidFill>
                  <a:schemeClr val="bg1"/>
                </a:solidFill>
                <a:latin typeface="Tahoma" panose="020B0604030504040204" pitchFamily="34" charset="0"/>
              </a:rPr>
              <a:t>2011 </a:t>
            </a:r>
            <a:r>
              <a:rPr lang="en-US" altLang="en-US" sz="1000" dirty="0" err="1" smtClean="0">
                <a:solidFill>
                  <a:schemeClr val="bg1"/>
                </a:solidFill>
                <a:latin typeface="Tahoma" panose="020B0604030504040204" pitchFamily="34" charset="0"/>
              </a:rPr>
              <a:t>MiraVia</a:t>
            </a:r>
            <a:r>
              <a:rPr lang="en-US" altLang="en-US" sz="1000" dirty="0" smtClean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000" dirty="0">
                <a:solidFill>
                  <a:schemeClr val="bg1"/>
                </a:solidFill>
                <a:latin typeface="Tahoma" panose="020B0604030504040204" pitchFamily="34" charset="0"/>
              </a:rPr>
              <a:t>LLC –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0811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1519" y="1598408"/>
            <a:ext cx="830255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500" b="1" dirty="0">
                <a:ln>
                  <a:solidFill>
                    <a:srgbClr val="007FAA"/>
                  </a:solidFill>
                </a:ln>
                <a:solidFill>
                  <a:srgbClr val="007FAA"/>
                </a:solidFill>
              </a:rPr>
              <a:t>Data</a:t>
            </a:r>
            <a:r>
              <a:rPr lang="en-US" sz="4950" dirty="0">
                <a:ln>
                  <a:solidFill>
                    <a:srgbClr val="007FAA"/>
                  </a:solidFill>
                </a:ln>
                <a:solidFill>
                  <a:srgbClr val="007FAA"/>
                </a:solidFill>
                <a:latin typeface="+mj-lt"/>
              </a:rPr>
              <a:t> </a:t>
            </a:r>
            <a:r>
              <a:rPr lang="en-US" sz="4050" dirty="0">
                <a:latin typeface="+mj-lt"/>
              </a:rPr>
              <a:t>have </a:t>
            </a:r>
            <a:r>
              <a:rPr lang="en-US" sz="4500" b="1" dirty="0">
                <a:ln>
                  <a:solidFill>
                    <a:srgbClr val="007FAA"/>
                  </a:solidFill>
                </a:ln>
                <a:solidFill>
                  <a:srgbClr val="007FAA"/>
                </a:solidFill>
              </a:rPr>
              <a:t>no</a:t>
            </a:r>
            <a:r>
              <a:rPr lang="en-US" sz="4950" dirty="0">
                <a:ln>
                  <a:solidFill>
                    <a:srgbClr val="007FAA"/>
                  </a:solidFill>
                </a:ln>
                <a:solidFill>
                  <a:srgbClr val="007FAA"/>
                </a:solidFill>
                <a:latin typeface="+mj-lt"/>
              </a:rPr>
              <a:t> </a:t>
            </a:r>
            <a:r>
              <a:rPr lang="en-US" sz="4500" b="1" dirty="0">
                <a:ln>
                  <a:solidFill>
                    <a:srgbClr val="007FAA"/>
                  </a:solidFill>
                </a:ln>
                <a:solidFill>
                  <a:srgbClr val="007FAA"/>
                </a:solidFill>
              </a:rPr>
              <a:t>meaning</a:t>
            </a:r>
            <a:r>
              <a:rPr lang="en-US" sz="4050" dirty="0">
                <a:latin typeface="+mj-lt"/>
              </a:rPr>
              <a:t>.  </a:t>
            </a:r>
            <a:r>
              <a:rPr lang="en-US" sz="4500" b="1" dirty="0">
                <a:ln>
                  <a:solidFill>
                    <a:srgbClr val="007FAA"/>
                  </a:solidFill>
                </a:ln>
                <a:solidFill>
                  <a:srgbClr val="007FAA"/>
                </a:solidFill>
              </a:rPr>
              <a:t>Meaning</a:t>
            </a:r>
            <a:r>
              <a:rPr lang="en-US" sz="4950" dirty="0">
                <a:ln>
                  <a:solidFill>
                    <a:srgbClr val="007FAA"/>
                  </a:solidFill>
                </a:ln>
                <a:solidFill>
                  <a:srgbClr val="007FAA"/>
                </a:solidFill>
                <a:latin typeface="+mj-lt"/>
              </a:rPr>
              <a:t> </a:t>
            </a:r>
            <a:r>
              <a:rPr lang="en-US" sz="4050" dirty="0">
                <a:latin typeface="+mj-lt"/>
              </a:rPr>
              <a:t>is </a:t>
            </a:r>
            <a:r>
              <a:rPr lang="en-US" sz="4500" b="1" dirty="0">
                <a:ln>
                  <a:solidFill>
                    <a:srgbClr val="007FAA"/>
                  </a:solidFill>
                </a:ln>
                <a:solidFill>
                  <a:srgbClr val="007FAA"/>
                </a:solidFill>
              </a:rPr>
              <a:t>imposed</a:t>
            </a:r>
            <a:r>
              <a:rPr lang="en-US" sz="4950" dirty="0">
                <a:latin typeface="+mj-lt"/>
              </a:rPr>
              <a:t> </a:t>
            </a:r>
            <a:r>
              <a:rPr lang="en-US" sz="4050" dirty="0">
                <a:latin typeface="+mj-lt"/>
              </a:rPr>
              <a:t>through </a:t>
            </a:r>
            <a:r>
              <a:rPr lang="en-US" sz="4500" b="1" dirty="0">
                <a:ln>
                  <a:solidFill>
                    <a:srgbClr val="007FAA"/>
                  </a:solidFill>
                </a:ln>
                <a:solidFill>
                  <a:srgbClr val="007FAA"/>
                </a:solidFill>
              </a:rPr>
              <a:t>interpretation </a:t>
            </a:r>
          </a:p>
          <a:p>
            <a:pPr algn="ctr"/>
            <a:r>
              <a:rPr lang="en-US" sz="3600" dirty="0">
                <a:latin typeface="+mj-lt"/>
              </a:rPr>
              <a:t>(Wellman &amp; Lipton, 2004, pp. ix-xi).</a:t>
            </a:r>
          </a:p>
        </p:txBody>
      </p:sp>
      <p:pic>
        <p:nvPicPr>
          <p:cNvPr id="1026" name="Picture 2" descr="http://static1.squarespace.com/static/54652521e4b0045935420a6c/t/548dee03e4b0f1b25cb560d5/1418587652009/Data.jpg?format=1500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210" y="4183061"/>
            <a:ext cx="3553177" cy="1442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05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09563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do we bridge the gap between data and results, so all students have educational success?  </a:t>
            </a:r>
            <a:b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bridge made of?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4300" y="2734986"/>
            <a:ext cx="8839200" cy="3589615"/>
            <a:chOff x="114300" y="1820586"/>
            <a:chExt cx="8839200" cy="3589615"/>
          </a:xfrm>
        </p:grpSpPr>
        <p:pic>
          <p:nvPicPr>
            <p:cNvPr id="5122" name="Picture 2" descr="C:\Users\mljohnson\AppData\Local\Microsoft\Windows\Temporary Internet Files\Content.IE5\DKLLYHZE\MC900013156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" y="1820586"/>
              <a:ext cx="8839200" cy="30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/>
            <p:nvPr/>
          </p:nvGrpSpPr>
          <p:grpSpPr>
            <a:xfrm>
              <a:off x="685800" y="3472924"/>
              <a:ext cx="8229600" cy="1937277"/>
              <a:chOff x="685800" y="3472923"/>
              <a:chExt cx="8229600" cy="1937277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685800" y="3472923"/>
                <a:ext cx="1143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/>
                  <a:t>Data</a:t>
                </a:r>
                <a:endParaRPr lang="en-US" sz="2800" b="1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315200" y="3472923"/>
                <a:ext cx="1371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/>
                  <a:t>Results</a:t>
                </a:r>
                <a:endParaRPr lang="en-US" sz="2800" b="1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620000" y="5040868"/>
                <a:ext cx="1295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Love, 2009</a:t>
                </a:r>
                <a:endParaRPr lang="en-US" dirty="0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1828800" y="2011711"/>
            <a:ext cx="556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Collaborative </a:t>
            </a:r>
          </a:p>
          <a:p>
            <a:pPr algn="ctr"/>
            <a:r>
              <a:rPr lang="en-US" sz="4400" b="1" dirty="0" smtClean="0"/>
              <a:t>Inquiry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4863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65" y="1309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Collaborative Inquiry</a:t>
            </a:r>
            <a:endParaRPr lang="en-US" dirty="0"/>
          </a:p>
        </p:txBody>
      </p:sp>
      <p:pic>
        <p:nvPicPr>
          <p:cNvPr id="2050" name="Picture 2" descr="C:\Users\mljohnson\AppData\Local\Microsoft\Windows\Temporary Internet Files\Content.IE5\Y5WB50J0\MP90044217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33" y="1105"/>
            <a:ext cx="1421194" cy="126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mljohnson\AppData\Local\Microsoft\Windows\Temporary Internet Files\Content.IE5\Y5WB50J0\MP90044217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806" y="71128"/>
            <a:ext cx="1421194" cy="126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1" y="1131868"/>
            <a:ext cx="9160933" cy="58169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7FAA"/>
                </a:solidFill>
              </a:rPr>
              <a:t>Collaborative Inquiry </a:t>
            </a:r>
            <a:r>
              <a:rPr lang="en-US" sz="3200" dirty="0" smtClean="0"/>
              <a:t>is stakeholders </a:t>
            </a:r>
            <a:r>
              <a:rPr lang="en-US" sz="3600" b="1" dirty="0" smtClean="0">
                <a:solidFill>
                  <a:srgbClr val="007FAA"/>
                </a:solidFill>
              </a:rPr>
              <a:t>working together </a:t>
            </a:r>
            <a:r>
              <a:rPr lang="en-US" sz="3200" dirty="0" smtClean="0"/>
              <a:t>to uncover and </a:t>
            </a:r>
            <a:r>
              <a:rPr lang="en-US" sz="3600" b="1" dirty="0" smtClean="0">
                <a:solidFill>
                  <a:srgbClr val="007FAA"/>
                </a:solidFill>
              </a:rPr>
              <a:t>understand problems</a:t>
            </a:r>
            <a:r>
              <a:rPr lang="en-US" sz="3200" b="1" dirty="0" smtClean="0">
                <a:solidFill>
                  <a:srgbClr val="007FAA"/>
                </a:solidFill>
              </a:rPr>
              <a:t> </a:t>
            </a:r>
            <a:r>
              <a:rPr lang="en-US" sz="3200" dirty="0" smtClean="0"/>
              <a:t>and to </a:t>
            </a:r>
            <a:r>
              <a:rPr lang="en-US" sz="3600" b="1" dirty="0" smtClean="0">
                <a:solidFill>
                  <a:srgbClr val="007FAA"/>
                </a:solidFill>
              </a:rPr>
              <a:t>test out solutions together</a:t>
            </a:r>
            <a:r>
              <a:rPr lang="en-US" sz="3200" dirty="0" smtClean="0">
                <a:solidFill>
                  <a:srgbClr val="007FAA"/>
                </a:solidFill>
              </a:rPr>
              <a:t> </a:t>
            </a:r>
            <a:r>
              <a:rPr lang="en-US" sz="3200" dirty="0" smtClean="0"/>
              <a:t>through rigorous </a:t>
            </a:r>
            <a:r>
              <a:rPr lang="en-US" sz="3600" b="1" dirty="0" smtClean="0">
                <a:solidFill>
                  <a:srgbClr val="007FAA"/>
                </a:solidFill>
              </a:rPr>
              <a:t>use of data and reflective dialogue</a:t>
            </a:r>
            <a:r>
              <a:rPr lang="en-US" sz="3200" b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endParaRPr lang="en-US" sz="3200" b="1" dirty="0" smtClean="0">
              <a:solidFill>
                <a:srgbClr val="0070C0"/>
              </a:solidFill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07FAA"/>
                </a:solidFill>
              </a:rPr>
              <a:t>Assumption</a:t>
            </a:r>
            <a:r>
              <a:rPr lang="en-US" sz="3200" dirty="0" smtClean="0"/>
              <a:t>: This process </a:t>
            </a:r>
            <a:r>
              <a:rPr lang="en-US" sz="3600" b="1" dirty="0" smtClean="0">
                <a:solidFill>
                  <a:srgbClr val="007FAA"/>
                </a:solidFill>
              </a:rPr>
              <a:t>unleashes the resourcefulness</a:t>
            </a:r>
            <a:r>
              <a:rPr lang="en-US" sz="3200" b="1" dirty="0" smtClean="0">
                <a:solidFill>
                  <a:srgbClr val="007FAA"/>
                </a:solidFill>
              </a:rPr>
              <a:t> </a:t>
            </a:r>
            <a:r>
              <a:rPr lang="en-US" sz="3200" dirty="0" smtClean="0"/>
              <a:t>of stakeholders to </a:t>
            </a:r>
            <a:r>
              <a:rPr lang="en-US" sz="3600" b="1" dirty="0" smtClean="0">
                <a:solidFill>
                  <a:srgbClr val="007FAA"/>
                </a:solidFill>
              </a:rPr>
              <a:t>continuously improve learning</a:t>
            </a:r>
            <a:r>
              <a:rPr lang="en-US" sz="3200" dirty="0" smtClean="0"/>
              <a:t>.</a:t>
            </a:r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962400" y="6288504"/>
            <a:ext cx="4953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Adapted from N. Love, K.E. Stiles, S. Mundy, and </a:t>
            </a:r>
            <a:r>
              <a:rPr lang="en-US" sz="1400" dirty="0" err="1" smtClean="0"/>
              <a:t>K.DiRanna</a:t>
            </a:r>
            <a:r>
              <a:rPr lang="en-US" sz="1400" dirty="0" smtClean="0"/>
              <a:t>, 2008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8023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839" y="5166360"/>
            <a:ext cx="9157839" cy="1691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47999" y="4889361"/>
            <a:ext cx="4624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MNPS Collaborative Inquiry Community of Practice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2443"/>
            <a:ext cx="9109709" cy="85725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+mn-lt"/>
                <a:ea typeface="ＭＳ Ｐゴシック" panose="020B0600070205080204" pitchFamily="34" charset="-128"/>
              </a:rPr>
              <a:t>MNPS</a:t>
            </a:r>
            <a:r>
              <a:rPr lang="en-US" sz="2800" b="1" dirty="0">
                <a:latin typeface="+mn-lt"/>
              </a:rPr>
              <a:t> </a:t>
            </a:r>
            <a:r>
              <a:rPr lang="en-US" sz="4400" b="1" dirty="0">
                <a:latin typeface="+mn-lt"/>
                <a:ea typeface="ＭＳ Ｐゴシック" panose="020B0600070205080204" pitchFamily="34" charset="-128"/>
              </a:rPr>
              <a:t>Collaborative</a:t>
            </a:r>
            <a:r>
              <a:rPr lang="en-US" sz="2800" b="1" dirty="0">
                <a:latin typeface="+mn-lt"/>
              </a:rPr>
              <a:t> </a:t>
            </a:r>
            <a:r>
              <a:rPr lang="en-US" sz="4400" b="1" dirty="0">
                <a:latin typeface="+mn-lt"/>
                <a:ea typeface="ＭＳ Ｐゴシック" panose="020B0600070205080204" pitchFamily="34" charset="-128"/>
              </a:rPr>
              <a:t>Inquiry</a:t>
            </a:r>
          </a:p>
        </p:txBody>
      </p:sp>
      <p:sp>
        <p:nvSpPr>
          <p:cNvPr id="3" name="Rectangle 2"/>
          <p:cNvSpPr/>
          <p:nvPr/>
        </p:nvSpPr>
        <p:spPr>
          <a:xfrm>
            <a:off x="7607808" y="373630"/>
            <a:ext cx="1623821" cy="12435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6759" y="995422"/>
            <a:ext cx="815664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>
                  <a:solidFill>
                    <a:srgbClr val="007FAA"/>
                  </a:solidFill>
                </a:ln>
                <a:solidFill>
                  <a:srgbClr val="007FAA"/>
                </a:solidFill>
              </a:rPr>
              <a:t>Collaborative Inquiry </a:t>
            </a:r>
            <a:r>
              <a:rPr lang="en-US" sz="3200" dirty="0"/>
              <a:t>is a </a:t>
            </a:r>
            <a:r>
              <a:rPr lang="en-US" sz="3200" b="1" dirty="0">
                <a:ln>
                  <a:solidFill>
                    <a:srgbClr val="007FAA"/>
                  </a:solidFill>
                </a:ln>
                <a:solidFill>
                  <a:srgbClr val="007FAA"/>
                </a:solidFill>
              </a:rPr>
              <a:t>data-based team </a:t>
            </a:r>
            <a:r>
              <a:rPr lang="en-US" sz="3200" dirty="0"/>
              <a:t>process that consciously uses the </a:t>
            </a:r>
            <a:r>
              <a:rPr lang="en-US" sz="3200" b="1" dirty="0">
                <a:ln>
                  <a:solidFill>
                    <a:srgbClr val="007FAA"/>
                  </a:solidFill>
                </a:ln>
                <a:solidFill>
                  <a:srgbClr val="007FAA"/>
                </a:solidFill>
              </a:rPr>
              <a:t>collaborative learning cycle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(activating and engaging, exploring and discovering, and organizing and integrating) and the </a:t>
            </a:r>
            <a:r>
              <a:rPr lang="en-US" sz="3200" b="1" dirty="0">
                <a:ln>
                  <a:solidFill>
                    <a:srgbClr val="007FAA"/>
                  </a:solidFill>
                </a:ln>
                <a:solidFill>
                  <a:srgbClr val="007FAA"/>
                </a:solidFill>
              </a:rPr>
              <a:t>qualities of effective </a:t>
            </a:r>
            <a:r>
              <a:rPr lang="en-US" sz="3200" b="1" dirty="0" smtClean="0">
                <a:ln>
                  <a:solidFill>
                    <a:srgbClr val="007FAA"/>
                  </a:solidFill>
                </a:ln>
                <a:solidFill>
                  <a:srgbClr val="007FAA"/>
                </a:solidFill>
              </a:rPr>
              <a:t>groups</a:t>
            </a:r>
            <a:r>
              <a:rPr lang="en-US" sz="3200" b="1" dirty="0" smtClean="0">
                <a:ln>
                  <a:solidFill>
                    <a:srgbClr val="007FAA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en-US" sz="3200" dirty="0" smtClean="0"/>
              <a:t>(</a:t>
            </a:r>
            <a:r>
              <a:rPr lang="en-US" sz="3200" dirty="0"/>
              <a:t>fostering a culture of trust, maintaining a clear focus, taking collective responsibility and data-informed decision-making).</a:t>
            </a:r>
          </a:p>
          <a:p>
            <a:pPr algn="ctr"/>
            <a:endParaRPr lang="en-US" sz="3200" dirty="0"/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065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7" name="Rectangle 2"/>
          <p:cNvSpPr>
            <a:spLocks noGrp="1" noChangeArrowheads="1"/>
          </p:cNvSpPr>
          <p:nvPr>
            <p:ph type="title"/>
          </p:nvPr>
        </p:nvSpPr>
        <p:spPr>
          <a:xfrm>
            <a:off x="90376" y="479814"/>
            <a:ext cx="7651544" cy="448573"/>
          </a:xfrm>
        </p:spPr>
        <p:txBody>
          <a:bodyPr>
            <a:noAutofit/>
          </a:bodyPr>
          <a:lstStyle/>
          <a:p>
            <a:r>
              <a:rPr lang="en-US" dirty="0"/>
              <a:t>Collaborative</a:t>
            </a:r>
            <a:r>
              <a:rPr lang="en-US" b="1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b="1" dirty="0">
                <a:ea typeface="ＭＳ Ｐゴシック" pitchFamily="-84" charset="-128"/>
                <a:cs typeface="ＭＳ Ｐゴシック" pitchFamily="-84" charset="-128"/>
              </a:rPr>
              <a:t>L</a:t>
            </a:r>
            <a:r>
              <a:rPr lang="en-US" b="1" dirty="0" smtClean="0">
                <a:ea typeface="ＭＳ Ｐゴシック" pitchFamily="-84" charset="-128"/>
                <a:cs typeface="ＭＳ Ｐゴシック" pitchFamily="-84" charset="-128"/>
              </a:rPr>
              <a:t>earning Cycle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31519" y="1131570"/>
            <a:ext cx="7898131" cy="4914900"/>
            <a:chOff x="1152029" y="1780730"/>
            <a:chExt cx="6755035" cy="3819525"/>
          </a:xfrm>
        </p:grpSpPr>
        <p:sp>
          <p:nvSpPr>
            <p:cNvPr id="12" name="Oval 11"/>
            <p:cNvSpPr/>
            <p:nvPr/>
          </p:nvSpPr>
          <p:spPr>
            <a:xfrm>
              <a:off x="1893251" y="1780730"/>
              <a:ext cx="4086225" cy="381952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4300375" y="1956138"/>
              <a:ext cx="3200399" cy="103874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500" b="1" dirty="0">
                  <a:latin typeface="Arial" pitchFamily="-84" charset="0"/>
                </a:rPr>
                <a:t>Activating and Engaging</a:t>
              </a:r>
            </a:p>
            <a:p>
              <a:pPr eaLnBrk="0" hangingPunct="0">
                <a:buClr>
                  <a:schemeClr val="accent2">
                    <a:lumMod val="75000"/>
                  </a:schemeClr>
                </a:buClr>
                <a:buFont typeface="Arial"/>
                <a:buChar char="•"/>
              </a:pPr>
              <a:r>
                <a:rPr lang="en-US" sz="1500" dirty="0">
                  <a:latin typeface="Arial" pitchFamily="-84" charset="0"/>
                </a:rPr>
                <a:t> </a:t>
              </a:r>
              <a:r>
                <a:rPr lang="en-US" sz="1050" dirty="0">
                  <a:latin typeface="Arial" pitchFamily="-84" charset="0"/>
                </a:rPr>
                <a:t>What assumptions do we bring?</a:t>
              </a:r>
            </a:p>
            <a:p>
              <a:pPr eaLnBrk="0" hangingPunct="0">
                <a:buClr>
                  <a:schemeClr val="accent2">
                    <a:lumMod val="75000"/>
                  </a:schemeClr>
                </a:buClr>
                <a:buFont typeface="Arial"/>
                <a:buChar char="•"/>
              </a:pPr>
              <a:r>
                <a:rPr lang="en-US" sz="1050" dirty="0">
                  <a:latin typeface="Arial" pitchFamily="-84" charset="0"/>
                </a:rPr>
                <a:t> What are some predictions we are making?</a:t>
              </a:r>
            </a:p>
            <a:p>
              <a:pPr eaLnBrk="0" hangingPunct="0">
                <a:buClr>
                  <a:schemeClr val="accent2">
                    <a:lumMod val="75000"/>
                  </a:schemeClr>
                </a:buClr>
                <a:buFont typeface="Arial"/>
                <a:buChar char="•"/>
              </a:pPr>
              <a:r>
                <a:rPr lang="en-US" sz="1050" dirty="0">
                  <a:latin typeface="Arial" pitchFamily="-84" charset="0"/>
                </a:rPr>
                <a:t> What questions are we asking?</a:t>
              </a:r>
            </a:p>
            <a:p>
              <a:pPr eaLnBrk="0" hangingPunct="0">
                <a:buClr>
                  <a:schemeClr val="accent2">
                    <a:lumMod val="75000"/>
                  </a:schemeClr>
                </a:buClr>
                <a:buFont typeface="Arial"/>
                <a:buChar char="•"/>
              </a:pPr>
              <a:r>
                <a:rPr lang="en-US" sz="1050" dirty="0">
                  <a:latin typeface="Arial" pitchFamily="-84" charset="0"/>
                </a:rPr>
                <a:t> What are some possibilities for learning?</a:t>
              </a:r>
            </a:p>
          </p:txBody>
        </p:sp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5230003" y="3971911"/>
              <a:ext cx="2677061" cy="14542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500" b="1" dirty="0">
                  <a:latin typeface="Arial" pitchFamily="-84" charset="0"/>
                </a:rPr>
                <a:t>Exploring and Discovering</a:t>
              </a:r>
            </a:p>
            <a:p>
              <a:pPr eaLnBrk="0" hangingPunct="0">
                <a:buClr>
                  <a:schemeClr val="accent2">
                    <a:lumMod val="75000"/>
                  </a:schemeClr>
                </a:buClr>
                <a:buFont typeface="Arial"/>
                <a:buChar char="•"/>
              </a:pPr>
              <a:r>
                <a:rPr lang="en-US" sz="1050" dirty="0">
                  <a:latin typeface="Arial" pitchFamily="-84" charset="0"/>
                </a:rPr>
                <a:t> What important points seem to pop out?</a:t>
              </a:r>
            </a:p>
            <a:p>
              <a:pPr eaLnBrk="0" hangingPunct="0">
                <a:buClr>
                  <a:schemeClr val="accent2">
                    <a:lumMod val="75000"/>
                  </a:schemeClr>
                </a:buClr>
                <a:buFont typeface="Arial"/>
                <a:buChar char="•"/>
              </a:pPr>
              <a:r>
                <a:rPr lang="en-US" sz="1050" dirty="0">
                  <a:latin typeface="Arial" pitchFamily="-84" charset="0"/>
                </a:rPr>
                <a:t> What patterns, categories, or trends are emerging?</a:t>
              </a:r>
            </a:p>
            <a:p>
              <a:pPr eaLnBrk="0" hangingPunct="0">
                <a:buClr>
                  <a:schemeClr val="accent2">
                    <a:lumMod val="75000"/>
                  </a:schemeClr>
                </a:buClr>
                <a:buFont typeface="Arial"/>
                <a:buChar char="•"/>
              </a:pPr>
              <a:r>
                <a:rPr lang="en-US" sz="1050" dirty="0">
                  <a:latin typeface="Arial" pitchFamily="-84" charset="0"/>
                </a:rPr>
                <a:t> What seems to be surprising or unexpected?</a:t>
              </a:r>
            </a:p>
            <a:p>
              <a:pPr eaLnBrk="0" hangingPunct="0">
                <a:buClr>
                  <a:schemeClr val="accent2">
                    <a:lumMod val="75000"/>
                  </a:schemeClr>
                </a:buClr>
                <a:buFont typeface="Arial"/>
                <a:buChar char="•"/>
              </a:pPr>
              <a:r>
                <a:rPr lang="en-US" sz="1050" dirty="0">
                  <a:latin typeface="Arial" pitchFamily="-84" charset="0"/>
                </a:rPr>
                <a:t> What are some ways we have not yet explored these data?</a:t>
              </a:r>
              <a:endParaRPr lang="en-US" sz="1050" dirty="0"/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1152029" y="2000710"/>
              <a:ext cx="2273540" cy="19389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1" dirty="0">
                  <a:latin typeface="Calibri" panose="020F0502020204030204" pitchFamily="34" charset="0"/>
                </a:rPr>
                <a:t>Organizing and Integrating</a:t>
              </a:r>
            </a:p>
            <a:p>
              <a:pPr marL="308610" indent="-257175" eaLnBrk="0" hangingPunct="0">
                <a:buClr>
                  <a:srgbClr val="8CC329"/>
                </a:buClr>
                <a:buFont typeface="Arial" panose="020B0604020202020204" pitchFamily="34" charset="0"/>
                <a:buChar char="•"/>
              </a:pPr>
              <a:r>
                <a:rPr lang="en-US" sz="1050" dirty="0">
                  <a:latin typeface="Calibri" panose="020F0502020204030204" pitchFamily="34" charset="0"/>
                </a:rPr>
                <a:t>What inferences, explanations, or conclusions might we draw?</a:t>
              </a:r>
            </a:p>
            <a:p>
              <a:pPr marL="308610" indent="-257175" eaLnBrk="0" hangingPunct="0">
                <a:buClr>
                  <a:srgbClr val="8CC329"/>
                </a:buClr>
                <a:buFont typeface="Arial" panose="020B0604020202020204" pitchFamily="34" charset="0"/>
                <a:buChar char="•"/>
              </a:pPr>
              <a:r>
                <a:rPr lang="en-US" sz="1050" dirty="0">
                  <a:latin typeface="Calibri" panose="020F0502020204030204" pitchFamily="34" charset="0"/>
                </a:rPr>
                <a:t>What additional data sources might verify our explanations?</a:t>
              </a:r>
            </a:p>
            <a:p>
              <a:pPr marL="308610" indent="-257175" eaLnBrk="0" hangingPunct="0">
                <a:buClr>
                  <a:srgbClr val="8CC329"/>
                </a:buClr>
                <a:buFont typeface="Arial" panose="020B0604020202020204" pitchFamily="34" charset="0"/>
                <a:buChar char="•"/>
              </a:pPr>
              <a:r>
                <a:rPr lang="en-US" sz="1050" dirty="0">
                  <a:latin typeface="Calibri" panose="020F0502020204030204" pitchFamily="34" charset="0"/>
                </a:rPr>
                <a:t>What solutions might we explore?</a:t>
              </a:r>
            </a:p>
            <a:p>
              <a:pPr marL="308610" indent="-257175" eaLnBrk="0" hangingPunct="0">
                <a:buClr>
                  <a:srgbClr val="8CC329"/>
                </a:buClr>
                <a:buFont typeface="Arial" panose="020B0604020202020204" pitchFamily="34" charset="0"/>
                <a:buChar char="•"/>
              </a:pPr>
              <a:r>
                <a:rPr lang="en-US" sz="1050" dirty="0">
                  <a:latin typeface="Calibri" panose="020F0502020204030204" pitchFamily="34" charset="0"/>
                </a:rPr>
                <a:t>What data will we need to guide implementation?</a:t>
              </a:r>
            </a:p>
          </p:txBody>
        </p:sp>
        <p:grpSp>
          <p:nvGrpSpPr>
            <p:cNvPr id="2" name="Group 14"/>
            <p:cNvGrpSpPr/>
            <p:nvPr/>
          </p:nvGrpSpPr>
          <p:grpSpPr>
            <a:xfrm>
              <a:off x="2482307" y="2514601"/>
              <a:ext cx="2668494" cy="2287190"/>
              <a:chOff x="2995208" y="1979613"/>
              <a:chExt cx="3557992" cy="3049587"/>
            </a:xfrm>
          </p:grpSpPr>
          <p:grpSp>
            <p:nvGrpSpPr>
              <p:cNvPr id="3" name="Group 12"/>
              <p:cNvGrpSpPr/>
              <p:nvPr/>
            </p:nvGrpSpPr>
            <p:grpSpPr>
              <a:xfrm>
                <a:off x="2995208" y="1979613"/>
                <a:ext cx="3557992" cy="3049587"/>
                <a:chOff x="2743200" y="1979613"/>
                <a:chExt cx="3557992" cy="3049587"/>
              </a:xfrm>
            </p:grpSpPr>
            <p:sp>
              <p:nvSpPr>
                <p:cNvPr id="193539" name="AutoShape 3"/>
                <p:cNvSpPr>
                  <a:spLocks noChangeArrowheads="1"/>
                </p:cNvSpPr>
                <p:nvPr/>
              </p:nvSpPr>
              <p:spPr bwMode="auto">
                <a:xfrm>
                  <a:off x="3124200" y="2209800"/>
                  <a:ext cx="3007659" cy="251460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D80A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350" dirty="0"/>
                </a:p>
              </p:txBody>
            </p:sp>
            <p:sp>
              <p:nvSpPr>
                <p:cNvPr id="193540" name="Line 4"/>
                <p:cNvSpPr>
                  <a:spLocks noChangeShapeType="1"/>
                </p:cNvSpPr>
                <p:nvPr/>
              </p:nvSpPr>
              <p:spPr bwMode="auto">
                <a:xfrm flipH="1">
                  <a:off x="2743200" y="4724400"/>
                  <a:ext cx="3810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 sz="1350" dirty="0"/>
                </a:p>
              </p:txBody>
            </p:sp>
            <p:sp>
              <p:nvSpPr>
                <p:cNvPr id="193541" name="Line 5"/>
                <p:cNvSpPr>
                  <a:spLocks noChangeShapeType="1"/>
                </p:cNvSpPr>
                <p:nvPr/>
              </p:nvSpPr>
              <p:spPr bwMode="auto">
                <a:xfrm>
                  <a:off x="6131859" y="4724400"/>
                  <a:ext cx="169333" cy="3048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 sz="1350" dirty="0"/>
                </a:p>
              </p:txBody>
            </p:sp>
            <p:sp>
              <p:nvSpPr>
                <p:cNvPr id="193543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4585335" y="1979613"/>
                  <a:ext cx="179070" cy="29845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 sz="1350" baseline="-25000" dirty="0"/>
                </a:p>
              </p:txBody>
            </p:sp>
          </p:grpSp>
          <p:sp>
            <p:nvSpPr>
              <p:cNvPr id="193542" name="Text Box 6"/>
              <p:cNvSpPr txBox="1">
                <a:spLocks noChangeArrowheads="1"/>
              </p:cNvSpPr>
              <p:nvPr/>
            </p:nvSpPr>
            <p:spPr bwMode="auto">
              <a:xfrm>
                <a:off x="3962400" y="3180020"/>
                <a:ext cx="1752600" cy="14988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 dirty="0">
                    <a:solidFill>
                      <a:schemeClr val="bg1"/>
                    </a:solidFill>
                    <a:latin typeface="Tahoma" pitchFamily="-84" charset="0"/>
                  </a:rPr>
                  <a:t>Managing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1600" b="1" dirty="0">
                    <a:solidFill>
                      <a:schemeClr val="bg1"/>
                    </a:solidFill>
                    <a:latin typeface="Tahoma" pitchFamily="-84" charset="0"/>
                  </a:rPr>
                  <a:t>Modeling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1600" b="1" dirty="0">
                    <a:solidFill>
                      <a:schemeClr val="bg1"/>
                    </a:solidFill>
                    <a:latin typeface="Tahoma" pitchFamily="-84" charset="0"/>
                  </a:rPr>
                  <a:t>Mediating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1600" b="1" dirty="0">
                    <a:solidFill>
                      <a:schemeClr val="bg1"/>
                    </a:solidFill>
                    <a:latin typeface="Tahoma" pitchFamily="-84" charset="0"/>
                  </a:rPr>
                  <a:t>Monitoring</a:t>
                </a:r>
              </a:p>
            </p:txBody>
          </p:sp>
        </p:grpSp>
      </p:grp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554528" y="6348407"/>
            <a:ext cx="6179021" cy="253916"/>
          </a:xfrm>
          <a:prstGeom prst="rect">
            <a:avLst/>
          </a:prstGeom>
          <a:solidFill>
            <a:srgbClr val="0D80AC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050" dirty="0">
                <a:solidFill>
                  <a:schemeClr val="bg1"/>
                </a:solidFill>
                <a:latin typeface="Arial" pitchFamily="-84" charset="0"/>
              </a:rPr>
              <a:t>--Lipton, L. &amp; Wellman, B. (2012). </a:t>
            </a:r>
            <a:r>
              <a:rPr lang="en-US" sz="1050" i="1" dirty="0">
                <a:solidFill>
                  <a:schemeClr val="bg1"/>
                </a:solidFill>
                <a:latin typeface="Arial" pitchFamily="-84" charset="0"/>
              </a:rPr>
              <a:t>Got data? Now what? </a:t>
            </a:r>
            <a:r>
              <a:rPr lang="en-US" sz="1050" dirty="0">
                <a:solidFill>
                  <a:schemeClr val="bg1"/>
                </a:solidFill>
                <a:latin typeface="Arial" pitchFamily="-84" charset="0"/>
              </a:rPr>
              <a:t>Bloomington, IN: Solution Tree, Inc.</a:t>
            </a:r>
          </a:p>
        </p:txBody>
      </p:sp>
    </p:spTree>
    <p:extLst>
      <p:ext uri="{BB962C8B-B14F-4D97-AF65-F5344CB8AC3E}">
        <p14:creationId xmlns:p14="http://schemas.microsoft.com/office/powerpoint/2010/main" val="3869166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3" y="8677"/>
            <a:ext cx="9144000" cy="1325563"/>
          </a:xfrm>
        </p:spPr>
        <p:txBody>
          <a:bodyPr/>
          <a:lstStyle/>
          <a:p>
            <a:r>
              <a:rPr lang="en-US" dirty="0" smtClean="0"/>
              <a:t>Reflect, Regroup,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3" y="1068717"/>
            <a:ext cx="4553527" cy="1174611"/>
          </a:xfrm>
        </p:spPr>
        <p:txBody>
          <a:bodyPr>
            <a:noAutofit/>
          </a:bodyPr>
          <a:lstStyle/>
          <a:p>
            <a:r>
              <a:rPr lang="en-US" sz="2400" dirty="0" smtClean="0"/>
              <a:t>Individually, </a:t>
            </a:r>
            <a:r>
              <a:rPr lang="en-US" b="1" dirty="0">
                <a:ln>
                  <a:solidFill>
                    <a:srgbClr val="007FAA"/>
                  </a:solidFill>
                </a:ln>
                <a:solidFill>
                  <a:srgbClr val="007FAA"/>
                </a:solidFill>
                <a:latin typeface="+mn-lt"/>
              </a:rPr>
              <a:t>reflect</a:t>
            </a:r>
            <a:r>
              <a:rPr lang="en-US" sz="2400" dirty="0" smtClean="0"/>
              <a:t> silently and record your responses to the prompts.</a:t>
            </a:r>
          </a:p>
        </p:txBody>
      </p:sp>
      <p:sp>
        <p:nvSpPr>
          <p:cNvPr id="6" name="Rectangle 5"/>
          <p:cNvSpPr/>
          <p:nvPr/>
        </p:nvSpPr>
        <p:spPr>
          <a:xfrm>
            <a:off x="3537527" y="6381599"/>
            <a:ext cx="56064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en-US" sz="1000" dirty="0">
                <a:solidFill>
                  <a:prstClr val="white"/>
                </a:solidFill>
                <a:latin typeface="Tahoma" panose="020B0604030504040204" pitchFamily="34" charset="0"/>
              </a:rPr>
              <a:t>Groups at Work – 2011 </a:t>
            </a:r>
            <a:r>
              <a:rPr lang="en-US" altLang="en-US" sz="1000" dirty="0" err="1">
                <a:solidFill>
                  <a:prstClr val="white"/>
                </a:solidFill>
                <a:latin typeface="Tahoma" panose="020B0604030504040204" pitchFamily="34" charset="0"/>
              </a:rPr>
              <a:t>MiraVia</a:t>
            </a:r>
            <a:r>
              <a:rPr lang="en-US" altLang="en-US" sz="1000" dirty="0">
                <a:solidFill>
                  <a:prstClr val="white"/>
                </a:solidFill>
                <a:latin typeface="Tahoma" panose="020B0604030504040204" pitchFamily="34" charset="0"/>
              </a:rPr>
              <a:t> LLC – All rights reserved</a:t>
            </a:r>
          </a:p>
        </p:txBody>
      </p:sp>
      <p:sp>
        <p:nvSpPr>
          <p:cNvPr id="9" name="Rectangle 8"/>
          <p:cNvSpPr/>
          <p:nvPr/>
        </p:nvSpPr>
        <p:spPr>
          <a:xfrm>
            <a:off x="18473" y="2243328"/>
            <a:ext cx="4572000" cy="37661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</a:rPr>
              <a:t>At your group, </a:t>
            </a:r>
            <a:r>
              <a:rPr lang="en-US" sz="2800" b="1" dirty="0">
                <a:ln>
                  <a:solidFill>
                    <a:srgbClr val="007FAA"/>
                  </a:solidFill>
                </a:ln>
                <a:solidFill>
                  <a:srgbClr val="007FAA"/>
                </a:solidFill>
              </a:rPr>
              <a:t>engage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</a:rPr>
              <a:t> in </a:t>
            </a:r>
            <a:r>
              <a:rPr lang="en-US" sz="2800" b="1" dirty="0">
                <a:ln>
                  <a:solidFill>
                    <a:srgbClr val="007FAA"/>
                  </a:solidFill>
                </a:ln>
                <a:solidFill>
                  <a:srgbClr val="007FAA"/>
                </a:solidFill>
              </a:rPr>
              <a:t>dialogue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</a:rPr>
              <a:t> about the prompts.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</a:rPr>
              <a:t>Identify and </a:t>
            </a:r>
            <a:r>
              <a:rPr lang="en-US" sz="2800" b="1" dirty="0">
                <a:ln>
                  <a:solidFill>
                    <a:srgbClr val="007FAA"/>
                  </a:solidFill>
                </a:ln>
                <a:solidFill>
                  <a:srgbClr val="007FAA"/>
                </a:solidFill>
              </a:rPr>
              <a:t>record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en-US" sz="2800" b="1" dirty="0">
                <a:ln>
                  <a:solidFill>
                    <a:srgbClr val="007FAA"/>
                  </a:solidFill>
                </a:ln>
                <a:solidFill>
                  <a:srgbClr val="007FAA"/>
                </a:solidFill>
              </a:rPr>
              <a:t>themes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</a:rPr>
              <a:t> and </a:t>
            </a:r>
            <a:r>
              <a:rPr lang="en-US" sz="2800" b="1" dirty="0">
                <a:ln>
                  <a:solidFill>
                    <a:srgbClr val="007FAA"/>
                  </a:solidFill>
                </a:ln>
                <a:solidFill>
                  <a:srgbClr val="007FAA"/>
                </a:solidFill>
              </a:rPr>
              <a:t>main ideas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</a:rPr>
              <a:t>for your group.  (We will use this information during the grade level meeting to develop an efficient plan for grouping students for differentiated instruction.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27392" y="402336"/>
            <a:ext cx="1798135" cy="11974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0" y="1001050"/>
            <a:ext cx="4553527" cy="52412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What are some of the commitments that brought you into this room?</a:t>
            </a:r>
          </a:p>
          <a:p>
            <a:r>
              <a:rPr lang="en-US" sz="1600" dirty="0" smtClean="0"/>
              <a:t>How valuable do you think this work might be?</a:t>
            </a:r>
          </a:p>
          <a:p>
            <a:r>
              <a:rPr lang="en-US" sz="1600" dirty="0" smtClean="0"/>
              <a:t>What </a:t>
            </a:r>
            <a:r>
              <a:rPr lang="en-US" sz="1600" dirty="0"/>
              <a:t>are some things </a:t>
            </a:r>
            <a:r>
              <a:rPr lang="en-US" sz="1600" dirty="0" smtClean="0"/>
              <a:t>you are complaining about related to improving student achievement in numeracy and literacy?</a:t>
            </a:r>
            <a:endParaRPr lang="en-US" sz="1600" dirty="0"/>
          </a:p>
          <a:p>
            <a:r>
              <a:rPr lang="en-US" sz="1600" dirty="0" smtClean="0"/>
              <a:t>What are some of your contributions to the very things you are complaining about?</a:t>
            </a:r>
          </a:p>
          <a:p>
            <a:r>
              <a:rPr lang="en-US" sz="1600" dirty="0" smtClean="0"/>
              <a:t>What might be some things that you know that nobody else knows about the work?</a:t>
            </a:r>
          </a:p>
          <a:p>
            <a:r>
              <a:rPr lang="en-US" sz="1600" dirty="0" smtClean="0"/>
              <a:t>What recommendations do you have for approaching this work?</a:t>
            </a:r>
          </a:p>
          <a:p>
            <a:r>
              <a:rPr lang="en-US" sz="1600" dirty="0" smtClean="0"/>
              <a:t>What </a:t>
            </a:r>
            <a:r>
              <a:rPr lang="en-US" sz="1600" dirty="0"/>
              <a:t>might be some data we use for </a:t>
            </a:r>
            <a:r>
              <a:rPr lang="en-US" sz="1600" dirty="0" smtClean="0"/>
              <a:t>creating SIP goals and action steps?  (Bring it to the grade level meeting.)</a:t>
            </a:r>
          </a:p>
          <a:p>
            <a:r>
              <a:rPr lang="en-US" sz="1600" dirty="0"/>
              <a:t>How might we monitor our progress to determine if </a:t>
            </a:r>
            <a:r>
              <a:rPr lang="en-US" sz="1600" dirty="0" smtClean="0"/>
              <a:t>we are meeting our SIP goals? </a:t>
            </a:r>
            <a:endParaRPr lang="en-US" sz="1600" dirty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37164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d59b9d-fc34-4c72-b5f0-ae1745e1fc72">Y3PMN56UNW6M-275-170</_dlc_DocId>
    <_dlc_DocIdUrl xmlns="98d59b9d-fc34-4c72-b5f0-ae1745e1fc72">
      <Url>https://sbaspweb.mnps.org/_layouts/DocIdRedir.aspx?ID=Y3PMN56UNW6M-275-170</Url>
      <Description>Y3PMN56UNW6M-275-170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E81F99ABB164BBBCB183E10CBF5A2" ma:contentTypeVersion="0" ma:contentTypeDescription="Create a new document." ma:contentTypeScope="" ma:versionID="f6bbd82458cf33277d20520ba938a58f">
  <xsd:schema xmlns:xsd="http://www.w3.org/2001/XMLSchema" xmlns:xs="http://www.w3.org/2001/XMLSchema" xmlns:p="http://schemas.microsoft.com/office/2006/metadata/properties" xmlns:ns2="98d59b9d-fc34-4c72-b5f0-ae1745e1fc72" targetNamespace="http://schemas.microsoft.com/office/2006/metadata/properties" ma:root="true" ma:fieldsID="d111e956bbdbc283d5432f416b609c19" ns2:_="">
    <xsd:import namespace="98d59b9d-fc34-4c72-b5f0-ae1745e1fc7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d59b9d-fc34-4c72-b5f0-ae1745e1fc7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F0FF366-A2A9-4451-92D1-4AE7698B7D1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98d59b9d-fc34-4c72-b5f0-ae1745e1fc7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F950ED2-E6D6-418F-9F5E-380C9222BE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5D9CDE-537F-422A-AF5D-CBCA1A2996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d59b9d-fc34-4c72-b5f0-ae1745e1fc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BCE3BF9-3D38-4E2F-8E53-3DDDE3770927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7096</TotalTime>
  <Words>655</Words>
  <Application>Microsoft Macintosh PowerPoint</Application>
  <PresentationFormat>On-screen Show (4:3)</PresentationFormat>
  <Paragraphs>75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ＭＳ Ｐゴシック</vt:lpstr>
      <vt:lpstr>Tahoma</vt:lpstr>
      <vt:lpstr>Times New Roman</vt:lpstr>
      <vt:lpstr>Wingdings</vt:lpstr>
      <vt:lpstr>Office Theme</vt:lpstr>
      <vt:lpstr>Two Rivers Collaborative Inquiry Data Meeting</vt:lpstr>
      <vt:lpstr>Purpose and Outcome</vt:lpstr>
      <vt:lpstr>Know-Think I Know-Want to Know</vt:lpstr>
      <vt:lpstr>PowerPoint Presentation</vt:lpstr>
      <vt:lpstr>How do we bridge the gap between data and results, so all students have educational success?   What is the bridge made of?</vt:lpstr>
      <vt:lpstr>Collaborative Inquiry</vt:lpstr>
      <vt:lpstr>MNPS Collaborative Inquiry</vt:lpstr>
      <vt:lpstr>Collaborative Learning Cycle</vt:lpstr>
      <vt:lpstr>Reflect, Regroup, Return</vt:lpstr>
      <vt:lpstr>PowerPoint Presentation</vt:lpstr>
    </vt:vector>
  </TitlesOfParts>
  <Company>MP&amp;F PR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Johnson, Margie L</cp:lastModifiedBy>
  <cp:revision>30</cp:revision>
  <dcterms:created xsi:type="dcterms:W3CDTF">2015-11-13T20:01:34Z</dcterms:created>
  <dcterms:modified xsi:type="dcterms:W3CDTF">2016-10-12T15:20:51Z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0x010100E3DE81F99ABB164BBBCB183E10CBF5A2</vt:lpwstr>
  </property>
  <property fmtid="{D5CDD505-2E9C-101B-9397-08002B2CF9AE}" pid="3" name="_dlc_DocIdItemGuid">
    <vt:lpwstr>9454dcbc-ec25-48da-b1d0-8050461c6743</vt:lpwstr>
  </property>
</Properties>
</file>