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96" r:id="rId4"/>
    <p:sldId id="29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8"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5" r:id="rId41"/>
    <p:sldId id="293" r:id="rId42"/>
    <p:sldId id="294" r:id="rId43"/>
    <p:sldId id="25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84310" autoAdjust="0"/>
  </p:normalViewPr>
  <p:slideViewPr>
    <p:cSldViewPr snapToGrid="0">
      <p:cViewPr varScale="1">
        <p:scale>
          <a:sx n="65" d="100"/>
          <a:sy n="65" d="100"/>
        </p:scale>
        <p:origin x="67" y="106"/>
      </p:cViewPr>
      <p:guideLst/>
    </p:cSldViewPr>
  </p:slideViewPr>
  <p:notesTextViewPr>
    <p:cViewPr>
      <p:scale>
        <a:sx n="1" d="1"/>
        <a:sy n="1" d="1"/>
      </p:scale>
      <p:origin x="0" y="0"/>
    </p:cViewPr>
  </p:notesTextViewPr>
  <p:sorterViewPr>
    <p:cViewPr>
      <p:scale>
        <a:sx n="100" d="100"/>
        <a:sy n="100" d="100"/>
      </p:scale>
      <p:origin x="0" y="-120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5BECE-546B-3044-A259-5B14DEF87040}" type="doc">
      <dgm:prSet loTypeId="urn:microsoft.com/office/officeart/2005/8/layout/chevron1" loCatId="" qsTypeId="urn:microsoft.com/office/officeart/2005/8/quickstyle/simple4" qsCatId="simple" csTypeId="urn:microsoft.com/office/officeart/2005/8/colors/accent1_2" csCatId="accent1" phldr="1"/>
      <dgm:spPr/>
    </dgm:pt>
    <dgm:pt modelId="{BFB2B582-F5D9-C845-8E65-42931EE5E27B}">
      <dgm:prSet phldrT="[Text]" custT="1"/>
      <dgm:spPr/>
      <dgm:t>
        <a:bodyPr/>
        <a:lstStyle/>
        <a:p>
          <a:r>
            <a:rPr lang="en-US" sz="2800" dirty="0" smtClean="0"/>
            <a:t>Processes</a:t>
          </a:r>
          <a:endParaRPr lang="en-US" sz="2800" dirty="0"/>
        </a:p>
      </dgm:t>
    </dgm:pt>
    <dgm:pt modelId="{2D5EF6BA-A21C-CF49-84D8-EC2A5D34300F}" type="parTrans" cxnId="{9A092E7B-59D8-4549-B597-CDA0B725F2B6}">
      <dgm:prSet/>
      <dgm:spPr/>
      <dgm:t>
        <a:bodyPr/>
        <a:lstStyle/>
        <a:p>
          <a:endParaRPr lang="en-US"/>
        </a:p>
      </dgm:t>
    </dgm:pt>
    <dgm:pt modelId="{43EFDB0B-5868-DE45-B3A5-7AD4D7F2ADEB}" type="sibTrans" cxnId="{9A092E7B-59D8-4549-B597-CDA0B725F2B6}">
      <dgm:prSet/>
      <dgm:spPr/>
      <dgm:t>
        <a:bodyPr/>
        <a:lstStyle/>
        <a:p>
          <a:endParaRPr lang="en-US"/>
        </a:p>
      </dgm:t>
    </dgm:pt>
    <dgm:pt modelId="{AF05AD8A-5422-FB44-A341-EA8DED4F6880}">
      <dgm:prSet phldrT="[Text]" custT="1"/>
      <dgm:spPr/>
      <dgm:t>
        <a:bodyPr/>
        <a:lstStyle/>
        <a:p>
          <a:r>
            <a:rPr lang="en-US" sz="2800" dirty="0" smtClean="0"/>
            <a:t>Data System</a:t>
          </a:r>
          <a:endParaRPr lang="en-US" sz="2800" dirty="0"/>
        </a:p>
      </dgm:t>
    </dgm:pt>
    <dgm:pt modelId="{7755452A-0C68-6946-899E-7C296E43C313}" type="parTrans" cxnId="{74A549D1-EC81-FC4D-AD82-877A0EC89DD8}">
      <dgm:prSet/>
      <dgm:spPr/>
      <dgm:t>
        <a:bodyPr/>
        <a:lstStyle/>
        <a:p>
          <a:endParaRPr lang="en-US"/>
        </a:p>
      </dgm:t>
    </dgm:pt>
    <dgm:pt modelId="{C47D9BA3-23EA-B041-A4A7-41EE6FEDE3FB}" type="sibTrans" cxnId="{74A549D1-EC81-FC4D-AD82-877A0EC89DD8}">
      <dgm:prSet/>
      <dgm:spPr/>
      <dgm:t>
        <a:bodyPr/>
        <a:lstStyle/>
        <a:p>
          <a:endParaRPr lang="en-US"/>
        </a:p>
      </dgm:t>
    </dgm:pt>
    <dgm:pt modelId="{0416F578-FF7B-3A4F-9ADB-F4C6EC4F55D5}">
      <dgm:prSet phldrT="[Text]" custT="1"/>
      <dgm:spPr/>
      <dgm:t>
        <a:bodyPr/>
        <a:lstStyle/>
        <a:p>
          <a:r>
            <a:rPr lang="en-US" sz="2800" dirty="0" smtClean="0"/>
            <a:t>People</a:t>
          </a:r>
          <a:endParaRPr lang="en-US" sz="2800" dirty="0"/>
        </a:p>
      </dgm:t>
    </dgm:pt>
    <dgm:pt modelId="{39C653C0-6246-AB44-9A9A-7396BABC53E9}" type="parTrans" cxnId="{98CFE032-25EB-874B-9C3F-071A2D89C786}">
      <dgm:prSet/>
      <dgm:spPr/>
      <dgm:t>
        <a:bodyPr/>
        <a:lstStyle/>
        <a:p>
          <a:endParaRPr lang="en-US"/>
        </a:p>
      </dgm:t>
    </dgm:pt>
    <dgm:pt modelId="{6EC0EE20-F71D-6E43-87DB-EA0291BCDB87}" type="sibTrans" cxnId="{98CFE032-25EB-874B-9C3F-071A2D89C786}">
      <dgm:prSet/>
      <dgm:spPr/>
      <dgm:t>
        <a:bodyPr/>
        <a:lstStyle/>
        <a:p>
          <a:endParaRPr lang="en-US"/>
        </a:p>
      </dgm:t>
    </dgm:pt>
    <dgm:pt modelId="{6A53E670-7D36-2A47-A2E5-685E7A10E16C}" type="pres">
      <dgm:prSet presAssocID="{7EB5BECE-546B-3044-A259-5B14DEF87040}" presName="Name0" presStyleCnt="0">
        <dgm:presLayoutVars>
          <dgm:dir/>
          <dgm:animLvl val="lvl"/>
          <dgm:resizeHandles val="exact"/>
        </dgm:presLayoutVars>
      </dgm:prSet>
      <dgm:spPr/>
    </dgm:pt>
    <dgm:pt modelId="{DB51348B-FF6F-5441-B0F2-32D35BD62637}" type="pres">
      <dgm:prSet presAssocID="{BFB2B582-F5D9-C845-8E65-42931EE5E27B}" presName="parTxOnly" presStyleLbl="node1" presStyleIdx="0" presStyleCnt="3" custScaleX="127695" custScaleY="161083">
        <dgm:presLayoutVars>
          <dgm:chMax val="0"/>
          <dgm:chPref val="0"/>
          <dgm:bulletEnabled val="1"/>
        </dgm:presLayoutVars>
      </dgm:prSet>
      <dgm:spPr/>
      <dgm:t>
        <a:bodyPr/>
        <a:lstStyle/>
        <a:p>
          <a:endParaRPr lang="en-US"/>
        </a:p>
      </dgm:t>
    </dgm:pt>
    <dgm:pt modelId="{6F44BBCB-9FFD-2F44-A484-9D81C888D0D7}" type="pres">
      <dgm:prSet presAssocID="{43EFDB0B-5868-DE45-B3A5-7AD4D7F2ADEB}" presName="parTxOnlySpace" presStyleCnt="0"/>
      <dgm:spPr/>
    </dgm:pt>
    <dgm:pt modelId="{9F03A5D5-5A42-264A-9AF6-71E27664CD58}" type="pres">
      <dgm:prSet presAssocID="{AF05AD8A-5422-FB44-A341-EA8DED4F6880}" presName="parTxOnly" presStyleLbl="node1" presStyleIdx="1" presStyleCnt="3" custScaleX="113060" custScaleY="161083">
        <dgm:presLayoutVars>
          <dgm:chMax val="0"/>
          <dgm:chPref val="0"/>
          <dgm:bulletEnabled val="1"/>
        </dgm:presLayoutVars>
      </dgm:prSet>
      <dgm:spPr/>
      <dgm:t>
        <a:bodyPr/>
        <a:lstStyle/>
        <a:p>
          <a:endParaRPr lang="en-US"/>
        </a:p>
      </dgm:t>
    </dgm:pt>
    <dgm:pt modelId="{BB799169-0691-5F47-93C0-59FE53FC92CD}" type="pres">
      <dgm:prSet presAssocID="{C47D9BA3-23EA-B041-A4A7-41EE6FEDE3FB}" presName="parTxOnlySpace" presStyleCnt="0"/>
      <dgm:spPr/>
    </dgm:pt>
    <dgm:pt modelId="{3F7888C9-25AA-E54E-A078-7435BFEC25E9}" type="pres">
      <dgm:prSet presAssocID="{0416F578-FF7B-3A4F-9ADB-F4C6EC4F55D5}" presName="parTxOnly" presStyleLbl="node1" presStyleIdx="2" presStyleCnt="3" custScaleX="116579" custScaleY="161083">
        <dgm:presLayoutVars>
          <dgm:chMax val="0"/>
          <dgm:chPref val="0"/>
          <dgm:bulletEnabled val="1"/>
        </dgm:presLayoutVars>
      </dgm:prSet>
      <dgm:spPr/>
      <dgm:t>
        <a:bodyPr/>
        <a:lstStyle/>
        <a:p>
          <a:endParaRPr lang="en-US"/>
        </a:p>
      </dgm:t>
    </dgm:pt>
  </dgm:ptLst>
  <dgm:cxnLst>
    <dgm:cxn modelId="{A8CFF9E3-35FE-4245-B6C0-26DB1FEC7432}" type="presOf" srcId="{0416F578-FF7B-3A4F-9ADB-F4C6EC4F55D5}" destId="{3F7888C9-25AA-E54E-A078-7435BFEC25E9}" srcOrd="0" destOrd="0" presId="urn:microsoft.com/office/officeart/2005/8/layout/chevron1"/>
    <dgm:cxn modelId="{9A092E7B-59D8-4549-B597-CDA0B725F2B6}" srcId="{7EB5BECE-546B-3044-A259-5B14DEF87040}" destId="{BFB2B582-F5D9-C845-8E65-42931EE5E27B}" srcOrd="0" destOrd="0" parTransId="{2D5EF6BA-A21C-CF49-84D8-EC2A5D34300F}" sibTransId="{43EFDB0B-5868-DE45-B3A5-7AD4D7F2ADEB}"/>
    <dgm:cxn modelId="{98CFE032-25EB-874B-9C3F-071A2D89C786}" srcId="{7EB5BECE-546B-3044-A259-5B14DEF87040}" destId="{0416F578-FF7B-3A4F-9ADB-F4C6EC4F55D5}" srcOrd="2" destOrd="0" parTransId="{39C653C0-6246-AB44-9A9A-7396BABC53E9}" sibTransId="{6EC0EE20-F71D-6E43-87DB-EA0291BCDB87}"/>
    <dgm:cxn modelId="{E6E81AD2-E8AF-4A43-9CCC-1B77A2888B6A}" type="presOf" srcId="{AF05AD8A-5422-FB44-A341-EA8DED4F6880}" destId="{9F03A5D5-5A42-264A-9AF6-71E27664CD58}" srcOrd="0" destOrd="0" presId="urn:microsoft.com/office/officeart/2005/8/layout/chevron1"/>
    <dgm:cxn modelId="{2FC73D3C-DA4D-4DCF-842B-7B6E5F682F22}" type="presOf" srcId="{7EB5BECE-546B-3044-A259-5B14DEF87040}" destId="{6A53E670-7D36-2A47-A2E5-685E7A10E16C}" srcOrd="0" destOrd="0" presId="urn:microsoft.com/office/officeart/2005/8/layout/chevron1"/>
    <dgm:cxn modelId="{3628C703-BFC5-4B79-A60E-AB69D1588FCF}" type="presOf" srcId="{BFB2B582-F5D9-C845-8E65-42931EE5E27B}" destId="{DB51348B-FF6F-5441-B0F2-32D35BD62637}" srcOrd="0" destOrd="0" presId="urn:microsoft.com/office/officeart/2005/8/layout/chevron1"/>
    <dgm:cxn modelId="{74A549D1-EC81-FC4D-AD82-877A0EC89DD8}" srcId="{7EB5BECE-546B-3044-A259-5B14DEF87040}" destId="{AF05AD8A-5422-FB44-A341-EA8DED4F6880}" srcOrd="1" destOrd="0" parTransId="{7755452A-0C68-6946-899E-7C296E43C313}" sibTransId="{C47D9BA3-23EA-B041-A4A7-41EE6FEDE3FB}"/>
    <dgm:cxn modelId="{A8FB6F2E-6837-4640-B6E9-EEEB11C1D35C}" type="presParOf" srcId="{6A53E670-7D36-2A47-A2E5-685E7A10E16C}" destId="{DB51348B-FF6F-5441-B0F2-32D35BD62637}" srcOrd="0" destOrd="0" presId="urn:microsoft.com/office/officeart/2005/8/layout/chevron1"/>
    <dgm:cxn modelId="{618E923D-DE07-45E7-92AB-515BCCDA9838}" type="presParOf" srcId="{6A53E670-7D36-2A47-A2E5-685E7A10E16C}" destId="{6F44BBCB-9FFD-2F44-A484-9D81C888D0D7}" srcOrd="1" destOrd="0" presId="urn:microsoft.com/office/officeart/2005/8/layout/chevron1"/>
    <dgm:cxn modelId="{6F2C8F9C-AC56-4E89-8FEE-C8C4D04A9C60}" type="presParOf" srcId="{6A53E670-7D36-2A47-A2E5-685E7A10E16C}" destId="{9F03A5D5-5A42-264A-9AF6-71E27664CD58}" srcOrd="2" destOrd="0" presId="urn:microsoft.com/office/officeart/2005/8/layout/chevron1"/>
    <dgm:cxn modelId="{77BCBB13-5AA2-4873-B3B4-3AB7741ECAF4}" type="presParOf" srcId="{6A53E670-7D36-2A47-A2E5-685E7A10E16C}" destId="{BB799169-0691-5F47-93C0-59FE53FC92CD}" srcOrd="3" destOrd="0" presId="urn:microsoft.com/office/officeart/2005/8/layout/chevron1"/>
    <dgm:cxn modelId="{5A09F4D3-DBF4-42A0-9EA2-83A3F70FC458}" type="presParOf" srcId="{6A53E670-7D36-2A47-A2E5-685E7A10E16C}" destId="{3F7888C9-25AA-E54E-A078-7435BFEC25E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87666-1983-4C4D-A7D3-A82C52EE0CE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2A5B8040-E993-4739-BC40-E03738F3C584}">
      <dgm:prSet phldrT="[Text]"/>
      <dgm:spPr>
        <a:xfrm>
          <a:off x="1961769" y="1559741"/>
          <a:ext cx="3272376" cy="3272376"/>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lumMod val="95000"/>
                  <a:lumOff val="5000"/>
                </a:sysClr>
              </a:solidFill>
              <a:latin typeface="Calibri"/>
              <a:ea typeface="+mn-ea"/>
              <a:cs typeface="+mn-cs"/>
            </a:rPr>
            <a:t>Culture of Collaborative Inquiry</a:t>
          </a:r>
          <a:endParaRPr lang="en-US" dirty="0">
            <a:solidFill>
              <a:sysClr val="windowText" lastClr="000000">
                <a:lumMod val="95000"/>
                <a:lumOff val="5000"/>
              </a:sysClr>
            </a:solidFill>
            <a:latin typeface="Calibri"/>
            <a:ea typeface="+mn-ea"/>
            <a:cs typeface="+mn-cs"/>
          </a:endParaRPr>
        </a:p>
      </dgm:t>
    </dgm:pt>
    <dgm:pt modelId="{55430A60-7A06-4650-9EDD-28528A38B19B}" type="parTrans" cxnId="{59DD24A3-3206-46A4-A6A2-C5FE921FC040}">
      <dgm:prSet/>
      <dgm:spPr/>
      <dgm:t>
        <a:bodyPr/>
        <a:lstStyle/>
        <a:p>
          <a:endParaRPr lang="en-US"/>
        </a:p>
      </dgm:t>
    </dgm:pt>
    <dgm:pt modelId="{F00162E1-5DBA-466D-90C6-1AC8C69992AB}" type="sibTrans" cxnId="{59DD24A3-3206-46A4-A6A2-C5FE921FC040}">
      <dgm:prSet/>
      <dgm:spPr/>
      <dgm:t>
        <a:bodyPr/>
        <a:lstStyle/>
        <a:p>
          <a:endParaRPr lang="en-US"/>
        </a:p>
      </dgm:t>
    </dgm:pt>
    <dgm:pt modelId="{1732D4D5-EBCF-413E-A82E-FAE4FE9536B7}">
      <dgm:prSet phldrT="[Text]"/>
      <dgm:spPr>
        <a:xfrm>
          <a:off x="2779863" y="248849"/>
          <a:ext cx="1636188" cy="1636188"/>
        </a:xfrm>
        <a:prstGeom prst="ellipse">
          <a:avLst/>
        </a:prstGeom>
        <a:solidFill>
          <a:srgbClr val="4BACC6">
            <a:alpha val="50000"/>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lumMod val="95000"/>
                  <a:lumOff val="5000"/>
                </a:sysClr>
              </a:solidFill>
              <a:latin typeface="Calibri"/>
              <a:ea typeface="+mn-ea"/>
              <a:cs typeface="+mn-cs"/>
            </a:rPr>
            <a:t>Common Language</a:t>
          </a:r>
          <a:endParaRPr lang="en-US" dirty="0">
            <a:solidFill>
              <a:sysClr val="windowText" lastClr="000000">
                <a:lumMod val="95000"/>
                <a:lumOff val="5000"/>
              </a:sysClr>
            </a:solidFill>
            <a:latin typeface="Calibri"/>
            <a:ea typeface="+mn-ea"/>
            <a:cs typeface="+mn-cs"/>
          </a:endParaRPr>
        </a:p>
      </dgm:t>
    </dgm:pt>
    <dgm:pt modelId="{DCAA5419-9115-48AD-9F79-5764AAD46B55}" type="parTrans" cxnId="{A96027AC-CA45-4709-8350-02D4D6A84461}">
      <dgm:prSet/>
      <dgm:spPr/>
      <dgm:t>
        <a:bodyPr/>
        <a:lstStyle/>
        <a:p>
          <a:endParaRPr lang="en-US"/>
        </a:p>
      </dgm:t>
    </dgm:pt>
    <dgm:pt modelId="{B06F4E94-2935-41CD-B3B8-F9D6B3C28CC2}" type="sibTrans" cxnId="{A96027AC-CA45-4709-8350-02D4D6A84461}">
      <dgm:prSet/>
      <dgm:spPr/>
      <dgm:t>
        <a:bodyPr/>
        <a:lstStyle/>
        <a:p>
          <a:endParaRPr lang="en-US"/>
        </a:p>
      </dgm:t>
    </dgm:pt>
    <dgm:pt modelId="{8E21BF06-F6F1-4E98-8B33-B639672B803B}">
      <dgm:prSet phldrT="[Text]"/>
      <dgm:spPr>
        <a:xfrm>
          <a:off x="4623620" y="3442328"/>
          <a:ext cx="1636188" cy="1636188"/>
        </a:xfrm>
        <a:prstGeom prst="ellipse">
          <a:avLst/>
        </a:prstGeom>
        <a:solidFill>
          <a:srgbClr val="4BACC6">
            <a:alpha val="50000"/>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lumMod val="95000"/>
                  <a:lumOff val="5000"/>
                </a:sysClr>
              </a:solidFill>
              <a:latin typeface="Calibri"/>
              <a:ea typeface="+mn-ea"/>
              <a:cs typeface="+mn-cs"/>
            </a:rPr>
            <a:t>Data Literacy &amp; Analysis</a:t>
          </a:r>
          <a:endParaRPr lang="en-US" dirty="0">
            <a:solidFill>
              <a:sysClr val="windowText" lastClr="000000">
                <a:lumMod val="95000"/>
                <a:lumOff val="5000"/>
              </a:sysClr>
            </a:solidFill>
            <a:latin typeface="Calibri"/>
            <a:ea typeface="+mn-ea"/>
            <a:cs typeface="+mn-cs"/>
          </a:endParaRPr>
        </a:p>
      </dgm:t>
    </dgm:pt>
    <dgm:pt modelId="{E0DC454E-6756-4133-A4E0-2E21AFAD6F41}" type="parTrans" cxnId="{0CDE35B7-73F6-4808-A9B8-18D9E93F0F4D}">
      <dgm:prSet/>
      <dgm:spPr/>
      <dgm:t>
        <a:bodyPr/>
        <a:lstStyle/>
        <a:p>
          <a:endParaRPr lang="en-US"/>
        </a:p>
      </dgm:t>
    </dgm:pt>
    <dgm:pt modelId="{FC8CCD24-D6B9-4F4B-AD49-1DF30C6ECD30}" type="sibTrans" cxnId="{0CDE35B7-73F6-4808-A9B8-18D9E93F0F4D}">
      <dgm:prSet/>
      <dgm:spPr/>
      <dgm:t>
        <a:bodyPr/>
        <a:lstStyle/>
        <a:p>
          <a:endParaRPr lang="en-US"/>
        </a:p>
      </dgm:t>
    </dgm:pt>
    <dgm:pt modelId="{86B16E15-0330-4372-A2F6-E6E0FA5FE22E}">
      <dgm:prSet phldrT="[Text]"/>
      <dgm:spPr>
        <a:xfrm>
          <a:off x="936107" y="3442328"/>
          <a:ext cx="1636188" cy="1636188"/>
        </a:xfrm>
        <a:prstGeom prst="ellipse">
          <a:avLst/>
        </a:prstGeo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lumMod val="95000"/>
                  <a:lumOff val="5000"/>
                </a:sysClr>
              </a:solidFill>
              <a:latin typeface="Calibri"/>
              <a:ea typeface="+mn-ea"/>
              <a:cs typeface="+mn-cs"/>
            </a:rPr>
            <a:t>Data Access</a:t>
          </a:r>
          <a:endParaRPr lang="en-US" dirty="0">
            <a:solidFill>
              <a:sysClr val="windowText" lastClr="000000">
                <a:lumMod val="95000"/>
                <a:lumOff val="5000"/>
              </a:sysClr>
            </a:solidFill>
            <a:latin typeface="Calibri"/>
            <a:ea typeface="+mn-ea"/>
            <a:cs typeface="+mn-cs"/>
          </a:endParaRPr>
        </a:p>
      </dgm:t>
    </dgm:pt>
    <dgm:pt modelId="{82AB944C-B570-44AC-AB69-801F6FB297A5}" type="parTrans" cxnId="{9923C90C-6EFF-4A3F-9FC5-E3B6F7EE539D}">
      <dgm:prSet/>
      <dgm:spPr/>
      <dgm:t>
        <a:bodyPr/>
        <a:lstStyle/>
        <a:p>
          <a:endParaRPr lang="en-US"/>
        </a:p>
      </dgm:t>
    </dgm:pt>
    <dgm:pt modelId="{62533549-A455-46BE-BF03-C63F6711AEFE}" type="sibTrans" cxnId="{9923C90C-6EFF-4A3F-9FC5-E3B6F7EE539D}">
      <dgm:prSet/>
      <dgm:spPr/>
      <dgm:t>
        <a:bodyPr/>
        <a:lstStyle/>
        <a:p>
          <a:endParaRPr lang="en-US"/>
        </a:p>
      </dgm:t>
    </dgm:pt>
    <dgm:pt modelId="{143500B1-64E0-4219-8098-441875900BC2}" type="pres">
      <dgm:prSet presAssocID="{0F687666-1983-4C4D-A7D3-A82C52EE0CEB}" presName="composite" presStyleCnt="0">
        <dgm:presLayoutVars>
          <dgm:chMax val="1"/>
          <dgm:dir/>
          <dgm:resizeHandles val="exact"/>
        </dgm:presLayoutVars>
      </dgm:prSet>
      <dgm:spPr/>
      <dgm:t>
        <a:bodyPr/>
        <a:lstStyle/>
        <a:p>
          <a:endParaRPr lang="en-US"/>
        </a:p>
      </dgm:t>
    </dgm:pt>
    <dgm:pt modelId="{BE45BAC4-CBCA-48E8-8BA9-293AD5E44546}" type="pres">
      <dgm:prSet presAssocID="{0F687666-1983-4C4D-A7D3-A82C52EE0CEB}" presName="radial" presStyleCnt="0">
        <dgm:presLayoutVars>
          <dgm:animLvl val="ctr"/>
        </dgm:presLayoutVars>
      </dgm:prSet>
      <dgm:spPr/>
    </dgm:pt>
    <dgm:pt modelId="{5A8A5CB1-0931-494B-9BAC-32CCBAEE6B29}" type="pres">
      <dgm:prSet presAssocID="{2A5B8040-E993-4739-BC40-E03738F3C584}" presName="centerShape" presStyleLbl="vennNode1" presStyleIdx="0" presStyleCnt="4"/>
      <dgm:spPr/>
      <dgm:t>
        <a:bodyPr/>
        <a:lstStyle/>
        <a:p>
          <a:endParaRPr lang="en-US"/>
        </a:p>
      </dgm:t>
    </dgm:pt>
    <dgm:pt modelId="{D201C818-65A4-4D21-9906-B0ADD55A1FA1}" type="pres">
      <dgm:prSet presAssocID="{1732D4D5-EBCF-413E-A82E-FAE4FE9536B7}" presName="node" presStyleLbl="vennNode1" presStyleIdx="1" presStyleCnt="4">
        <dgm:presLayoutVars>
          <dgm:bulletEnabled val="1"/>
        </dgm:presLayoutVars>
      </dgm:prSet>
      <dgm:spPr/>
      <dgm:t>
        <a:bodyPr/>
        <a:lstStyle/>
        <a:p>
          <a:endParaRPr lang="en-US"/>
        </a:p>
      </dgm:t>
    </dgm:pt>
    <dgm:pt modelId="{7901C86C-23E8-47F9-8EF3-47D1FCE61540}" type="pres">
      <dgm:prSet presAssocID="{8E21BF06-F6F1-4E98-8B33-B639672B803B}" presName="node" presStyleLbl="vennNode1" presStyleIdx="2" presStyleCnt="4">
        <dgm:presLayoutVars>
          <dgm:bulletEnabled val="1"/>
        </dgm:presLayoutVars>
      </dgm:prSet>
      <dgm:spPr/>
      <dgm:t>
        <a:bodyPr/>
        <a:lstStyle/>
        <a:p>
          <a:endParaRPr lang="en-US"/>
        </a:p>
      </dgm:t>
    </dgm:pt>
    <dgm:pt modelId="{3F6EE1CC-24DA-4903-975F-467C2B69733B}" type="pres">
      <dgm:prSet presAssocID="{86B16E15-0330-4372-A2F6-E6E0FA5FE22E}" presName="node" presStyleLbl="vennNode1" presStyleIdx="3" presStyleCnt="4">
        <dgm:presLayoutVars>
          <dgm:bulletEnabled val="1"/>
        </dgm:presLayoutVars>
      </dgm:prSet>
      <dgm:spPr/>
      <dgm:t>
        <a:bodyPr/>
        <a:lstStyle/>
        <a:p>
          <a:endParaRPr lang="en-US"/>
        </a:p>
      </dgm:t>
    </dgm:pt>
  </dgm:ptLst>
  <dgm:cxnLst>
    <dgm:cxn modelId="{DBAA64E4-C6A7-4DD6-A05E-5DFA2CCEE027}" type="presOf" srcId="{1732D4D5-EBCF-413E-A82E-FAE4FE9536B7}" destId="{D201C818-65A4-4D21-9906-B0ADD55A1FA1}" srcOrd="0" destOrd="0" presId="urn:microsoft.com/office/officeart/2005/8/layout/radial3"/>
    <dgm:cxn modelId="{59DD24A3-3206-46A4-A6A2-C5FE921FC040}" srcId="{0F687666-1983-4C4D-A7D3-A82C52EE0CEB}" destId="{2A5B8040-E993-4739-BC40-E03738F3C584}" srcOrd="0" destOrd="0" parTransId="{55430A60-7A06-4650-9EDD-28528A38B19B}" sibTransId="{F00162E1-5DBA-466D-90C6-1AC8C69992AB}"/>
    <dgm:cxn modelId="{57483D6E-0412-4CF4-BBD5-836C7ED3E0AD}" type="presOf" srcId="{2A5B8040-E993-4739-BC40-E03738F3C584}" destId="{5A8A5CB1-0931-494B-9BAC-32CCBAEE6B29}" srcOrd="0" destOrd="0" presId="urn:microsoft.com/office/officeart/2005/8/layout/radial3"/>
    <dgm:cxn modelId="{9923C90C-6EFF-4A3F-9FC5-E3B6F7EE539D}" srcId="{2A5B8040-E993-4739-BC40-E03738F3C584}" destId="{86B16E15-0330-4372-A2F6-E6E0FA5FE22E}" srcOrd="2" destOrd="0" parTransId="{82AB944C-B570-44AC-AB69-801F6FB297A5}" sibTransId="{62533549-A455-46BE-BF03-C63F6711AEFE}"/>
    <dgm:cxn modelId="{82D2BE4A-C890-4CAB-8C17-7AA77D52EF83}" type="presOf" srcId="{8E21BF06-F6F1-4E98-8B33-B639672B803B}" destId="{7901C86C-23E8-47F9-8EF3-47D1FCE61540}" srcOrd="0" destOrd="0" presId="urn:microsoft.com/office/officeart/2005/8/layout/radial3"/>
    <dgm:cxn modelId="{A96027AC-CA45-4709-8350-02D4D6A84461}" srcId="{2A5B8040-E993-4739-BC40-E03738F3C584}" destId="{1732D4D5-EBCF-413E-A82E-FAE4FE9536B7}" srcOrd="0" destOrd="0" parTransId="{DCAA5419-9115-48AD-9F79-5764AAD46B55}" sibTransId="{B06F4E94-2935-41CD-B3B8-F9D6B3C28CC2}"/>
    <dgm:cxn modelId="{0CDE35B7-73F6-4808-A9B8-18D9E93F0F4D}" srcId="{2A5B8040-E993-4739-BC40-E03738F3C584}" destId="{8E21BF06-F6F1-4E98-8B33-B639672B803B}" srcOrd="1" destOrd="0" parTransId="{E0DC454E-6756-4133-A4E0-2E21AFAD6F41}" sibTransId="{FC8CCD24-D6B9-4F4B-AD49-1DF30C6ECD30}"/>
    <dgm:cxn modelId="{B66BC2F8-A50B-406E-9B05-C74682B6D6B4}" type="presOf" srcId="{86B16E15-0330-4372-A2F6-E6E0FA5FE22E}" destId="{3F6EE1CC-24DA-4903-975F-467C2B69733B}" srcOrd="0" destOrd="0" presId="urn:microsoft.com/office/officeart/2005/8/layout/radial3"/>
    <dgm:cxn modelId="{6DA6437A-955D-4DFF-8867-004CC4C3D914}" type="presOf" srcId="{0F687666-1983-4C4D-A7D3-A82C52EE0CEB}" destId="{143500B1-64E0-4219-8098-441875900BC2}" srcOrd="0" destOrd="0" presId="urn:microsoft.com/office/officeart/2005/8/layout/radial3"/>
    <dgm:cxn modelId="{2FA6DF09-AFE6-4F52-8D98-17FBC91F923B}" type="presParOf" srcId="{143500B1-64E0-4219-8098-441875900BC2}" destId="{BE45BAC4-CBCA-48E8-8BA9-293AD5E44546}" srcOrd="0" destOrd="0" presId="urn:microsoft.com/office/officeart/2005/8/layout/radial3"/>
    <dgm:cxn modelId="{EC8159C6-36D9-4CA2-A797-D1A7913C1110}" type="presParOf" srcId="{BE45BAC4-CBCA-48E8-8BA9-293AD5E44546}" destId="{5A8A5CB1-0931-494B-9BAC-32CCBAEE6B29}" srcOrd="0" destOrd="0" presId="urn:microsoft.com/office/officeart/2005/8/layout/radial3"/>
    <dgm:cxn modelId="{E1F17B40-2E70-4EE1-B8F3-7B5F8789868B}" type="presParOf" srcId="{BE45BAC4-CBCA-48E8-8BA9-293AD5E44546}" destId="{D201C818-65A4-4D21-9906-B0ADD55A1FA1}" srcOrd="1" destOrd="0" presId="urn:microsoft.com/office/officeart/2005/8/layout/radial3"/>
    <dgm:cxn modelId="{D6A4CEDB-9C28-4662-88B5-FA57159D1F61}" type="presParOf" srcId="{BE45BAC4-CBCA-48E8-8BA9-293AD5E44546}" destId="{7901C86C-23E8-47F9-8EF3-47D1FCE61540}" srcOrd="2" destOrd="0" presId="urn:microsoft.com/office/officeart/2005/8/layout/radial3"/>
    <dgm:cxn modelId="{3046C979-78A3-4D0F-A5AF-D975E541A7C9}" type="presParOf" srcId="{BE45BAC4-CBCA-48E8-8BA9-293AD5E44546}" destId="{3F6EE1CC-24DA-4903-975F-467C2B69733B}"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1348B-FF6F-5441-B0F2-32D35BD62637}">
      <dsp:nvSpPr>
        <dsp:cNvPr id="0" name=""/>
        <dsp:cNvSpPr/>
      </dsp:nvSpPr>
      <dsp:spPr>
        <a:xfrm>
          <a:off x="888" y="1745606"/>
          <a:ext cx="3601731" cy="1817386"/>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Processes</a:t>
          </a:r>
          <a:endParaRPr lang="en-US" sz="2800" kern="1200" dirty="0"/>
        </a:p>
      </dsp:txBody>
      <dsp:txXfrm>
        <a:off x="909581" y="1745606"/>
        <a:ext cx="1784345" cy="1817386"/>
      </dsp:txXfrm>
    </dsp:sp>
    <dsp:sp modelId="{9F03A5D5-5A42-264A-9AF6-71E27664CD58}">
      <dsp:nvSpPr>
        <dsp:cNvPr id="0" name=""/>
        <dsp:cNvSpPr/>
      </dsp:nvSpPr>
      <dsp:spPr>
        <a:xfrm>
          <a:off x="3320563" y="1745606"/>
          <a:ext cx="3188940" cy="1817386"/>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Data System</a:t>
          </a:r>
          <a:endParaRPr lang="en-US" sz="2800" kern="1200" dirty="0"/>
        </a:p>
      </dsp:txBody>
      <dsp:txXfrm>
        <a:off x="4229256" y="1745606"/>
        <a:ext cx="1371554" cy="1817386"/>
      </dsp:txXfrm>
    </dsp:sp>
    <dsp:sp modelId="{3F7888C9-25AA-E54E-A078-7435BFEC25E9}">
      <dsp:nvSpPr>
        <dsp:cNvPr id="0" name=""/>
        <dsp:cNvSpPr/>
      </dsp:nvSpPr>
      <dsp:spPr>
        <a:xfrm>
          <a:off x="6227447" y="1745606"/>
          <a:ext cx="3288196" cy="1817386"/>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People</a:t>
          </a:r>
          <a:endParaRPr lang="en-US" sz="2800" kern="1200" dirty="0"/>
        </a:p>
      </dsp:txBody>
      <dsp:txXfrm>
        <a:off x="7136140" y="1745606"/>
        <a:ext cx="1470810" cy="1817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5CB1-0931-494B-9BAC-32CCBAEE6B29}">
      <dsp:nvSpPr>
        <dsp:cNvPr id="0" name=""/>
        <dsp:cNvSpPr/>
      </dsp:nvSpPr>
      <dsp:spPr>
        <a:xfrm>
          <a:off x="2218582" y="1615754"/>
          <a:ext cx="3389893" cy="3389893"/>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solidFill>
                <a:sysClr val="windowText" lastClr="000000">
                  <a:lumMod val="95000"/>
                  <a:lumOff val="5000"/>
                </a:sysClr>
              </a:solidFill>
              <a:latin typeface="Calibri"/>
              <a:ea typeface="+mn-ea"/>
              <a:cs typeface="+mn-cs"/>
            </a:rPr>
            <a:t>Culture of Collaborative Inquiry</a:t>
          </a:r>
          <a:endParaRPr lang="en-US" sz="3300" kern="1200" dirty="0">
            <a:solidFill>
              <a:sysClr val="windowText" lastClr="000000">
                <a:lumMod val="95000"/>
                <a:lumOff val="5000"/>
              </a:sysClr>
            </a:solidFill>
            <a:latin typeface="Calibri"/>
            <a:ea typeface="+mn-ea"/>
            <a:cs typeface="+mn-cs"/>
          </a:endParaRPr>
        </a:p>
      </dsp:txBody>
      <dsp:txXfrm>
        <a:off x="2715020" y="2112192"/>
        <a:ext cx="2397017" cy="2397017"/>
      </dsp:txXfrm>
    </dsp:sp>
    <dsp:sp modelId="{D201C818-65A4-4D21-9906-B0ADD55A1FA1}">
      <dsp:nvSpPr>
        <dsp:cNvPr id="0" name=""/>
        <dsp:cNvSpPr/>
      </dsp:nvSpPr>
      <dsp:spPr>
        <a:xfrm>
          <a:off x="3066055" y="257785"/>
          <a:ext cx="1694946" cy="1694946"/>
        </a:xfrm>
        <a:prstGeom prst="ellipse">
          <a:avLst/>
        </a:prstGeom>
        <a:solidFill>
          <a:srgbClr val="4BACC6">
            <a:alpha val="50000"/>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lumMod val="95000"/>
                  <a:lumOff val="5000"/>
                </a:sysClr>
              </a:solidFill>
              <a:latin typeface="Calibri"/>
              <a:ea typeface="+mn-ea"/>
              <a:cs typeface="+mn-cs"/>
            </a:rPr>
            <a:t>Common Language</a:t>
          </a:r>
          <a:endParaRPr lang="en-US" sz="2200" kern="1200" dirty="0">
            <a:solidFill>
              <a:sysClr val="windowText" lastClr="000000">
                <a:lumMod val="95000"/>
                <a:lumOff val="5000"/>
              </a:sysClr>
            </a:solidFill>
            <a:latin typeface="Calibri"/>
            <a:ea typeface="+mn-ea"/>
            <a:cs typeface="+mn-cs"/>
          </a:endParaRPr>
        </a:p>
      </dsp:txBody>
      <dsp:txXfrm>
        <a:off x="3314274" y="506004"/>
        <a:ext cx="1198508" cy="1198508"/>
      </dsp:txXfrm>
    </dsp:sp>
    <dsp:sp modelId="{7901C86C-23E8-47F9-8EF3-47D1FCE61540}">
      <dsp:nvSpPr>
        <dsp:cNvPr id="0" name=""/>
        <dsp:cNvSpPr/>
      </dsp:nvSpPr>
      <dsp:spPr>
        <a:xfrm>
          <a:off x="4976024" y="3565949"/>
          <a:ext cx="1694946" cy="1694946"/>
        </a:xfrm>
        <a:prstGeom prst="ellipse">
          <a:avLst/>
        </a:prstGeom>
        <a:solidFill>
          <a:srgbClr val="4BACC6">
            <a:alpha val="50000"/>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lumMod val="95000"/>
                  <a:lumOff val="5000"/>
                </a:sysClr>
              </a:solidFill>
              <a:latin typeface="Calibri"/>
              <a:ea typeface="+mn-ea"/>
              <a:cs typeface="+mn-cs"/>
            </a:rPr>
            <a:t>Data Literacy &amp; Analysis</a:t>
          </a:r>
          <a:endParaRPr lang="en-US" sz="2200" kern="1200" dirty="0">
            <a:solidFill>
              <a:sysClr val="windowText" lastClr="000000">
                <a:lumMod val="95000"/>
                <a:lumOff val="5000"/>
              </a:sysClr>
            </a:solidFill>
            <a:latin typeface="Calibri"/>
            <a:ea typeface="+mn-ea"/>
            <a:cs typeface="+mn-cs"/>
          </a:endParaRPr>
        </a:p>
      </dsp:txBody>
      <dsp:txXfrm>
        <a:off x="5224243" y="3814168"/>
        <a:ext cx="1198508" cy="1198508"/>
      </dsp:txXfrm>
    </dsp:sp>
    <dsp:sp modelId="{3F6EE1CC-24DA-4903-975F-467C2B69733B}">
      <dsp:nvSpPr>
        <dsp:cNvPr id="0" name=""/>
        <dsp:cNvSpPr/>
      </dsp:nvSpPr>
      <dsp:spPr>
        <a:xfrm>
          <a:off x="1156086" y="3565949"/>
          <a:ext cx="1694946" cy="1694946"/>
        </a:xfrm>
        <a:prstGeom prst="ellipse">
          <a:avLst/>
        </a:prstGeo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lumMod val="95000"/>
                  <a:lumOff val="5000"/>
                </a:sysClr>
              </a:solidFill>
              <a:latin typeface="Calibri"/>
              <a:ea typeface="+mn-ea"/>
              <a:cs typeface="+mn-cs"/>
            </a:rPr>
            <a:t>Data Access</a:t>
          </a:r>
          <a:endParaRPr lang="en-US" sz="2200" kern="1200" dirty="0">
            <a:solidFill>
              <a:sysClr val="windowText" lastClr="000000">
                <a:lumMod val="95000"/>
                <a:lumOff val="5000"/>
              </a:sysClr>
            </a:solidFill>
            <a:latin typeface="Calibri"/>
            <a:ea typeface="+mn-ea"/>
            <a:cs typeface="+mn-cs"/>
          </a:endParaRPr>
        </a:p>
      </dsp:txBody>
      <dsp:txXfrm>
        <a:off x="1404305" y="3814168"/>
        <a:ext cx="1198508" cy="11985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1CF82-D28C-41EA-B966-90929F05CB2C}"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B058E-FD52-4AD7-91DB-F1A35F2481AE}" type="slidenum">
              <a:rPr lang="en-US" smtClean="0"/>
              <a:t>‹#›</a:t>
            </a:fld>
            <a:endParaRPr lang="en-US"/>
          </a:p>
        </p:txBody>
      </p:sp>
    </p:spTree>
    <p:extLst>
      <p:ext uri="{BB962C8B-B14F-4D97-AF65-F5344CB8AC3E}">
        <p14:creationId xmlns:p14="http://schemas.microsoft.com/office/powerpoint/2010/main" val="300567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058E-FD52-4AD7-91DB-F1A35F2481AE}" type="slidenum">
              <a:rPr lang="en-US" smtClean="0"/>
              <a:t>1</a:t>
            </a:fld>
            <a:endParaRPr lang="en-US"/>
          </a:p>
        </p:txBody>
      </p:sp>
    </p:spTree>
    <p:extLst>
      <p:ext uri="{BB962C8B-B14F-4D97-AF65-F5344CB8AC3E}">
        <p14:creationId xmlns:p14="http://schemas.microsoft.com/office/powerpoint/2010/main" val="164231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 this part, you</a:t>
            </a:r>
            <a:r>
              <a:rPr lang="en-US" baseline="0" dirty="0" smtClean="0"/>
              <a:t> will need to be actively involved.  Are you ready?  Let’s start with the first data meeting using the data that Dr. Rankin shared with us.  </a:t>
            </a:r>
            <a:endParaRPr lang="en-US" dirty="0"/>
          </a:p>
        </p:txBody>
      </p:sp>
      <p:sp>
        <p:nvSpPr>
          <p:cNvPr id="4" name="Slide Number Placeholder 3"/>
          <p:cNvSpPr>
            <a:spLocks noGrp="1"/>
          </p:cNvSpPr>
          <p:nvPr>
            <p:ph type="sldNum" sz="quarter" idx="10"/>
          </p:nvPr>
        </p:nvSpPr>
        <p:spPr/>
        <p:txBody>
          <a:bodyPr/>
          <a:lstStyle/>
          <a:p>
            <a:fld id="{3A8B0CFB-0DC7-4848-960D-349FF135B913}" type="slidenum">
              <a:rPr lang="en-US" smtClean="0"/>
              <a:t>11</a:t>
            </a:fld>
            <a:endParaRPr lang="en-US"/>
          </a:p>
        </p:txBody>
      </p:sp>
    </p:spTree>
    <p:extLst>
      <p:ext uri="{BB962C8B-B14F-4D97-AF65-F5344CB8AC3E}">
        <p14:creationId xmlns:p14="http://schemas.microsoft.com/office/powerpoint/2010/main" val="248894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she shared, this graph is often misinterpreted by educators.  In this data meeting, I am the leader of the meeting.  I display the data for everyone and proceed to interpret the data and tell you that as a team we are going to work on graphing this year as it’s our weakest area of performance and students need to improve in this area.  We proceed to develop an action plan around graphing and spend the remainder of the year focused on this area</a:t>
            </a:r>
            <a:r>
              <a:rPr lang="is-IS" baseline="0" dirty="0" smtClean="0"/>
              <a:t>….   </a:t>
            </a:r>
          </a:p>
          <a:p>
            <a:endParaRPr lang="is-IS" baseline="0" dirty="0" smtClean="0"/>
          </a:p>
          <a:p>
            <a:r>
              <a:rPr lang="is-IS" baseline="0" dirty="0" smtClean="0"/>
              <a:t>Now, let’s shift to another data </a:t>
            </a:r>
            <a:r>
              <a:rPr lang="en-US" baseline="0" dirty="0" smtClean="0"/>
              <a:t>conversation.</a:t>
            </a:r>
          </a:p>
          <a:p>
            <a:endParaRPr lang="en-US" baseline="0" dirty="0" smtClean="0"/>
          </a:p>
          <a:p>
            <a:r>
              <a:rPr lang="en-US" baseline="0" dirty="0" smtClean="0"/>
              <a:t>To ground ourselves in what takes place at schools and districts, let’s view a sampling of data as it’s typically reported to educators.</a:t>
            </a:r>
          </a:p>
          <a:p>
            <a:r>
              <a:rPr lang="en-US" baseline="0" dirty="0" smtClean="0"/>
              <a:t>The scores being graphed are from a state math test that was used in California leading up to Common Core.</a:t>
            </a:r>
          </a:p>
          <a:p>
            <a:endParaRPr lang="en-US" baseline="0" dirty="0" smtClean="0"/>
          </a:p>
          <a:p>
            <a:r>
              <a:rPr lang="en-US" baseline="0" dirty="0" smtClean="0"/>
              <a:t>Now, let’s supposed you’ve been given this data and asked to use it, as one of multiple measures, to inform your decisions at a school or district.</a:t>
            </a:r>
          </a:p>
          <a:p>
            <a:r>
              <a:rPr lang="en-US" baseline="0" dirty="0" smtClean="0"/>
              <a:t>I’m going to ask you 2 questions, and I’d like you to come up with the answer in your head [or on sheet if we have handouts].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In which tested area [Pointing to bottom </a:t>
            </a:r>
            <a:r>
              <a:rPr lang="en-US" i="0" baseline="0" dirty="0" smtClean="0"/>
              <a:t>x-axis labels] </a:t>
            </a:r>
            <a:r>
              <a:rPr lang="en-US" baseline="0" dirty="0" smtClean="0"/>
              <a:t>did the </a:t>
            </a:r>
            <a:r>
              <a:rPr lang="en-US" i="1" baseline="0" dirty="0" smtClean="0"/>
              <a:t>school</a:t>
            </a:r>
            <a:r>
              <a:rPr lang="en-US" i="0" baseline="0" dirty="0" smtClean="0"/>
              <a:t> p</a:t>
            </a:r>
            <a:r>
              <a:rPr lang="en-US" baseline="0" dirty="0" smtClean="0"/>
              <a:t>erform best?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 wait time, repeat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Got your answer? OK, last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In which tested area did the school perform </a:t>
            </a:r>
            <a:r>
              <a:rPr lang="en-US" i="1" baseline="0" dirty="0" smtClean="0"/>
              <a:t>worst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 wait time, repeat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8B0CFB-0DC7-4848-960D-349FF135B913}" type="slidenum">
              <a:rPr lang="en-US" smtClean="0"/>
              <a:t>12</a:t>
            </a:fld>
            <a:endParaRPr lang="en-US"/>
          </a:p>
        </p:txBody>
      </p:sp>
    </p:spTree>
    <p:extLst>
      <p:ext uri="{BB962C8B-B14F-4D97-AF65-F5344CB8AC3E}">
        <p14:creationId xmlns:p14="http://schemas.microsoft.com/office/powerpoint/2010/main" val="98353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start by looking at this picture and making observations about it.  </a:t>
            </a:r>
          </a:p>
          <a:p>
            <a:endParaRPr lang="en-US" dirty="0" smtClean="0"/>
          </a:p>
          <a:p>
            <a:pPr marL="640594" lvl="1" indent="-174708">
              <a:buFont typeface="Arial" panose="020B0604020202020204" pitchFamily="34" charset="0"/>
              <a:buChar char="•"/>
            </a:pPr>
            <a:r>
              <a:rPr lang="en-US" baseline="0" dirty="0" smtClean="0"/>
              <a:t>First, let’s take 30 seconds to individually complete the task.</a:t>
            </a:r>
          </a:p>
          <a:p>
            <a:pPr marL="640594" lvl="1" indent="-174708">
              <a:buFont typeface="Arial" panose="020B0604020202020204" pitchFamily="34" charset="0"/>
              <a:buChar char="•"/>
            </a:pPr>
            <a:r>
              <a:rPr lang="en-US" baseline="0" dirty="0" smtClean="0"/>
              <a:t>Now, each person needs to share in the small group.  </a:t>
            </a:r>
          </a:p>
          <a:p>
            <a:pPr marL="640594" lvl="1" indent="-174708">
              <a:buFont typeface="Arial" panose="020B0604020202020204" pitchFamily="34" charset="0"/>
              <a:buChar char="•"/>
            </a:pPr>
            <a:endParaRPr lang="en-US" baseline="0" dirty="0" smtClean="0"/>
          </a:p>
          <a:p>
            <a:r>
              <a:rPr lang="en-US" baseline="0" dirty="0" smtClean="0"/>
              <a:t>What questions do we have about these student?</a:t>
            </a:r>
            <a:endParaRPr lang="en-US" dirty="0"/>
          </a:p>
        </p:txBody>
      </p:sp>
      <p:sp>
        <p:nvSpPr>
          <p:cNvPr id="4" name="Slide Number Placeholder 3"/>
          <p:cNvSpPr>
            <a:spLocks noGrp="1"/>
          </p:cNvSpPr>
          <p:nvPr>
            <p:ph type="sldNum" sz="quarter" idx="10"/>
          </p:nvPr>
        </p:nvSpPr>
        <p:spPr/>
        <p:txBody>
          <a:bodyPr/>
          <a:lstStyle/>
          <a:p>
            <a:fld id="{346949F2-E21A-4463-8ADD-E8EC420F7EEC}" type="slidenum">
              <a:rPr lang="en-US" smtClean="0"/>
              <a:pPr/>
              <a:t>13</a:t>
            </a:fld>
            <a:endParaRPr lang="en-US"/>
          </a:p>
        </p:txBody>
      </p:sp>
    </p:spTree>
    <p:extLst>
      <p:ext uri="{BB962C8B-B14F-4D97-AF65-F5344CB8AC3E}">
        <p14:creationId xmlns:p14="http://schemas.microsoft.com/office/powerpoint/2010/main" val="348292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report is called our data wall card.  If any of you are familiar with Dr. Michael </a:t>
            </a:r>
            <a:r>
              <a:rPr lang="en-US" sz="1200" b="0" i="0" kern="1200" baseline="0" dirty="0" err="1" smtClean="0">
                <a:solidFill>
                  <a:schemeClr val="tx1"/>
                </a:solidFill>
                <a:effectLst/>
                <a:latin typeface="+mn-lt"/>
                <a:ea typeface="+mn-ea"/>
                <a:cs typeface="+mn-cs"/>
              </a:rPr>
              <a:t>Fullan</a:t>
            </a:r>
            <a:r>
              <a:rPr lang="en-US" sz="1200" b="0" i="0" kern="1200" baseline="0" dirty="0" smtClean="0">
                <a:solidFill>
                  <a:schemeClr val="tx1"/>
                </a:solidFill>
                <a:effectLst/>
                <a:latin typeface="+mn-lt"/>
                <a:ea typeface="+mn-ea"/>
                <a:cs typeface="+mn-cs"/>
              </a:rPr>
              <a:t>, he &amp; Dr. Lyn </a:t>
            </a:r>
            <a:r>
              <a:rPr lang="en-US" sz="1200" b="0" i="0" kern="1200" baseline="0" dirty="0" err="1" smtClean="0">
                <a:solidFill>
                  <a:schemeClr val="tx1"/>
                </a:solidFill>
                <a:effectLst/>
                <a:latin typeface="+mn-lt"/>
                <a:ea typeface="+mn-ea"/>
                <a:cs typeface="+mn-cs"/>
              </a:rPr>
              <a:t>Sharratt</a:t>
            </a:r>
            <a:r>
              <a:rPr lang="en-US" sz="1200" b="0" i="0" kern="1200" baseline="0" dirty="0" smtClean="0">
                <a:solidFill>
                  <a:schemeClr val="tx1"/>
                </a:solidFill>
                <a:effectLst/>
                <a:latin typeface="+mn-lt"/>
                <a:ea typeface="+mn-ea"/>
                <a:cs typeface="+mn-cs"/>
              </a:rPr>
              <a:t> wrote a book entitled, </a:t>
            </a:r>
            <a:r>
              <a:rPr lang="en-US" sz="1200" b="0" i="1" kern="1200" baseline="0" dirty="0" smtClean="0">
                <a:solidFill>
                  <a:schemeClr val="tx1"/>
                </a:solidFill>
                <a:effectLst/>
                <a:latin typeface="+mn-lt"/>
                <a:ea typeface="+mn-ea"/>
                <a:cs typeface="+mn-cs"/>
              </a:rPr>
              <a:t>Putting FACES on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Now, I now that some of these data points may be foreign to you, especially since in US education we like to use lots of acronyms, but feel free to ask me questions as you are making observations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571500" indent="-571500"/>
            <a:r>
              <a:rPr lang="en-US" sz="1200" dirty="0" smtClean="0"/>
              <a:t>What important points seem to pop out?</a:t>
            </a:r>
          </a:p>
          <a:p>
            <a:pPr marL="571500" indent="-571500"/>
            <a:r>
              <a:rPr lang="en-US" sz="1200" dirty="0" smtClean="0"/>
              <a:t>What patterns, categories, or trends are emerging?</a:t>
            </a:r>
          </a:p>
          <a:p>
            <a:pPr marL="571500" indent="-571500"/>
            <a:r>
              <a:rPr lang="en-US" sz="1200" dirty="0" smtClean="0"/>
              <a:t>What seems to be surprising or unexpected?</a:t>
            </a:r>
          </a:p>
          <a:p>
            <a:pPr marL="571500" indent="-571500"/>
            <a:r>
              <a:rPr lang="en-US" sz="1200" dirty="0" smtClean="0"/>
              <a:t>What are some questions this data generates?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14</a:t>
            </a:fld>
            <a:endParaRPr lang="en-US"/>
          </a:p>
        </p:txBody>
      </p:sp>
    </p:spTree>
    <p:extLst>
      <p:ext uri="{BB962C8B-B14F-4D97-AF65-F5344CB8AC3E}">
        <p14:creationId xmlns:p14="http://schemas.microsoft.com/office/powerpoint/2010/main" val="295653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that we have activated</a:t>
            </a:r>
            <a:r>
              <a:rPr lang="en-US" baseline="0" dirty="0" smtClean="0"/>
              <a:t>, engaged, explored, and discovered observations about the data, the next part of our conversation is to begin organizing and integrating the data to generate theory.  During this phase, we move from problem finding to problem solving.  When looking at causation in education, theories fall into these five causal categories----  For time sake, we are not going to generate a theory to test with our example, but let’s compare and contrast our data meetings using a Venn Diagram.</a:t>
            </a:r>
          </a:p>
          <a:p>
            <a:pPr defTabSz="931774">
              <a:defRPr/>
            </a:pPr>
            <a:endParaRPr lang="en-US" baseline="0" dirty="0" smtClean="0"/>
          </a:p>
          <a:p>
            <a:pPr defTabSz="931774">
              <a:defRPr/>
            </a:pPr>
            <a:r>
              <a:rPr lang="en-US" baseline="0" dirty="0" smtClean="0"/>
              <a:t>If we were all educators, I’d provide you with a worksheet for us to develop theories and then begin gathering more data for testing our theories.  Since that’s not the case, let’s share at least one theory that someone has and the data we would need to collect to answer the theory, then we will end the conversation here.  </a:t>
            </a:r>
          </a:p>
        </p:txBody>
      </p:sp>
      <p:sp>
        <p:nvSpPr>
          <p:cNvPr id="4" name="Slide Number Placeholder 3"/>
          <p:cNvSpPr>
            <a:spLocks noGrp="1"/>
          </p:cNvSpPr>
          <p:nvPr>
            <p:ph type="sldNum" sz="quarter" idx="10"/>
          </p:nvPr>
        </p:nvSpPr>
        <p:spPr/>
        <p:txBody>
          <a:bodyPr/>
          <a:lstStyle/>
          <a:p>
            <a:fld id="{3A8B0CFB-0DC7-4848-960D-349FF135B913}" type="slidenum">
              <a:rPr lang="en-US" smtClean="0"/>
              <a:t>15</a:t>
            </a:fld>
            <a:endParaRPr lang="en-US"/>
          </a:p>
        </p:txBody>
      </p:sp>
    </p:spTree>
    <p:extLst>
      <p:ext uri="{BB962C8B-B14F-4D97-AF65-F5344CB8AC3E}">
        <p14:creationId xmlns:p14="http://schemas.microsoft.com/office/powerpoint/2010/main" val="153766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 just went through 2 Data Dives.  Think through each conversation</a:t>
            </a:r>
            <a:r>
              <a:rPr lang="en-US" baseline="0" dirty="0" smtClean="0"/>
              <a:t> and compare and contrast them</a:t>
            </a:r>
            <a:r>
              <a:rPr lang="is-IS" baseline="0" dirty="0" smtClean="0"/>
              <a:t>…..</a:t>
            </a:r>
            <a:endParaRPr lang="en-US" baseline="0" dirty="0" smtClean="0"/>
          </a:p>
          <a:p>
            <a:pPr defTabSz="931774">
              <a:defRPr/>
            </a:pPr>
            <a:endParaRPr lang="en-US" baseline="0" dirty="0" smtClean="0"/>
          </a:p>
          <a:p>
            <a:pPr defTabSz="931774">
              <a:defRPr/>
            </a:pPr>
            <a:r>
              <a:rPr lang="en-US" baseline="0" dirty="0" smtClean="0"/>
              <a:t>Share with pair partner.  Each pair choose one thing to share with whole group in 4 minutes.</a:t>
            </a:r>
          </a:p>
          <a:p>
            <a:pPr defTabSz="931774">
              <a:defRPr/>
            </a:pPr>
            <a:endParaRPr lang="en-US" baseline="0" dirty="0" smtClean="0"/>
          </a:p>
          <a:p>
            <a:pPr defTabSz="931774">
              <a:defRPr/>
            </a:pPr>
            <a:r>
              <a:rPr lang="en-US" baseline="0" dirty="0" smtClean="0"/>
              <a:t>Let’s wrap up these data simulations and discuss a term that appears in research the describes the differences between the two data conversations.</a:t>
            </a:r>
          </a:p>
          <a:p>
            <a:pPr defTabSz="931774">
              <a:defRPr/>
            </a:pPr>
            <a:endParaRPr lang="en-US" baseline="0" dirty="0" smtClean="0"/>
          </a:p>
          <a:p>
            <a:pPr defTabSz="931774">
              <a:defRPr/>
            </a:pPr>
            <a:endParaRPr lang="en-US" baseline="0" dirty="0" smtClean="0"/>
          </a:p>
          <a:p>
            <a:pPr defTabSz="931774">
              <a:defRPr/>
            </a:pPr>
            <a:endParaRPr lang="en-US" dirty="0" smtClean="0"/>
          </a:p>
          <a:p>
            <a:pPr defTabSz="931774">
              <a:defRPr/>
            </a:pPr>
            <a:endParaRPr lang="en-US" baseline="0" dirty="0" smtClean="0"/>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3A8B0CFB-0DC7-4848-960D-349FF135B913}" type="slidenum">
              <a:rPr lang="en-US" smtClean="0"/>
              <a:t>16</a:t>
            </a:fld>
            <a:endParaRPr lang="en-US"/>
          </a:p>
        </p:txBody>
      </p:sp>
    </p:spTree>
    <p:extLst>
      <p:ext uri="{BB962C8B-B14F-4D97-AF65-F5344CB8AC3E}">
        <p14:creationId xmlns:p14="http://schemas.microsoft.com/office/powerpoint/2010/main" val="53175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So Number Properties is actually where the school performed worst, because here the school is farthest behind the state.</a:t>
            </a:r>
          </a:p>
          <a:p>
            <a:endParaRPr lang="en-US" baseline="0" dirty="0" smtClean="0"/>
          </a:p>
          <a:p>
            <a:r>
              <a:rPr lang="en-US" baseline="0" dirty="0" smtClean="0"/>
              <a:t>…and Graphing is actually where the school performed best, because here the school </a:t>
            </a:r>
            <a:r>
              <a:rPr lang="en-US" i="1" baseline="0" smtClean="0"/>
              <a:t>performed better </a:t>
            </a:r>
            <a:r>
              <a:rPr lang="en-US" baseline="0" smtClean="0"/>
              <a:t>the </a:t>
            </a:r>
            <a:r>
              <a:rPr lang="en-US" baseline="0" dirty="0" smtClean="0"/>
              <a:t>state.</a:t>
            </a:r>
          </a:p>
          <a:p>
            <a:endParaRPr lang="en-US" baseline="0" dirty="0" smtClean="0"/>
          </a:p>
          <a:p>
            <a:r>
              <a:rPr lang="en-US" baseline="0" dirty="0" smtClean="0"/>
              <a:t>Of course, not all assessments work like this, but education data is commonly tricky to 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only 11% of educators (very smart people) answered these 2 questions correctly, and </a:t>
            </a:r>
            <a:r>
              <a:rPr lang="en-US" i="1" baseline="0" dirty="0" smtClean="0"/>
              <a:t>those</a:t>
            </a:r>
            <a:r>
              <a:rPr lang="en-US" baseline="0" dirty="0" smtClean="0"/>
              <a:t> people used this particular test’s data regularly, so don’t feel bad if you got the questions wrong.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reality just calls attention to why particular strategies are needed to empower users when making data-informed decisions.</a:t>
            </a:r>
          </a:p>
        </p:txBody>
      </p:sp>
      <p:sp>
        <p:nvSpPr>
          <p:cNvPr id="4" name="Slide Number Placeholder 3"/>
          <p:cNvSpPr>
            <a:spLocks noGrp="1"/>
          </p:cNvSpPr>
          <p:nvPr>
            <p:ph type="sldNum" sz="quarter" idx="10"/>
          </p:nvPr>
        </p:nvSpPr>
        <p:spPr/>
        <p:txBody>
          <a:bodyPr/>
          <a:lstStyle/>
          <a:p>
            <a:fld id="{3A8B0CFB-0DC7-4848-960D-349FF135B913}" type="slidenum">
              <a:rPr lang="en-US" smtClean="0"/>
              <a:t>17</a:t>
            </a:fld>
            <a:endParaRPr lang="en-US"/>
          </a:p>
        </p:txBody>
      </p:sp>
    </p:spTree>
    <p:extLst>
      <p:ext uri="{BB962C8B-B14F-4D97-AF65-F5344CB8AC3E}">
        <p14:creationId xmlns:p14="http://schemas.microsoft.com/office/powerpoint/2010/main" val="105881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our research question about using data to ensure the educational success for all students?  </a:t>
            </a:r>
            <a:r>
              <a:rPr lang="en-US" dirty="0" smtClean="0"/>
              <a:t>When you look at data</a:t>
            </a:r>
            <a:r>
              <a:rPr lang="en-US" baseline="0" dirty="0" smtClean="0"/>
              <a:t> use </a:t>
            </a:r>
            <a:r>
              <a:rPr lang="en-US" dirty="0" smtClean="0"/>
              <a:t>research, the bridge for the</a:t>
            </a:r>
            <a:r>
              <a:rPr lang="en-US" baseline="0" dirty="0" smtClean="0"/>
              <a:t> gap between data and results is</a:t>
            </a:r>
            <a:r>
              <a:rPr lang="en-US" dirty="0" smtClean="0"/>
              <a:t> collaborative inquiry.  Well, what is collaborative inquiry?</a:t>
            </a:r>
          </a:p>
          <a:p>
            <a:endParaRPr lang="en-US" dirty="0" smtClean="0"/>
          </a:p>
          <a:p>
            <a:pPr lvl="0"/>
            <a:r>
              <a:rPr lang="en-US" b="1" dirty="0" smtClean="0">
                <a:effectLst/>
              </a:rPr>
              <a:t>Collaborative inquiry establishes a culture of data-informed decision making.</a:t>
            </a:r>
            <a:endParaRPr lang="en-US" dirty="0" smtClean="0">
              <a:effectLst/>
            </a:endParaRPr>
          </a:p>
          <a:p>
            <a:pPr lvl="0"/>
            <a:r>
              <a:rPr lang="en-US" dirty="0" smtClean="0">
                <a:effectLst/>
              </a:rPr>
              <a:t>Dana, N. F., Thomas, C., &amp; Boynton, S. (2011).  </a:t>
            </a:r>
            <a:r>
              <a:rPr lang="en-US" i="1" dirty="0" smtClean="0">
                <a:effectLst/>
              </a:rPr>
              <a:t>Inquiry: A districtwide approach to staff and student learning.  </a:t>
            </a:r>
            <a:r>
              <a:rPr lang="en-US" dirty="0" smtClean="0">
                <a:effectLst/>
              </a:rPr>
              <a:t>Thousand Oaks, CA: Corwin Press.</a:t>
            </a:r>
          </a:p>
          <a:p>
            <a:pPr lvl="0"/>
            <a:r>
              <a:rPr lang="en-US" dirty="0" err="1" smtClean="0">
                <a:effectLst/>
              </a:rPr>
              <a:t>Datnow</a:t>
            </a:r>
            <a:r>
              <a:rPr lang="en-US" dirty="0" smtClean="0">
                <a:effectLst/>
              </a:rPr>
              <a:t>, A., Park, V., &amp; </a:t>
            </a:r>
            <a:r>
              <a:rPr lang="en-US" dirty="0" err="1" smtClean="0">
                <a:effectLst/>
              </a:rPr>
              <a:t>Wohlstetter</a:t>
            </a:r>
            <a:r>
              <a:rPr lang="en-US" dirty="0" smtClean="0">
                <a:effectLst/>
              </a:rPr>
              <a:t>, P. (2007).  </a:t>
            </a:r>
            <a:r>
              <a:rPr lang="en-US" i="1" dirty="0" smtClean="0">
                <a:effectLst/>
              </a:rPr>
              <a:t>Achieving with data: How high-performing school systems use data to improve instruction for elementary students.  </a:t>
            </a:r>
            <a:r>
              <a:rPr lang="en-US" dirty="0" smtClean="0">
                <a:effectLst/>
              </a:rPr>
              <a:t>Los Angeles: CA: Center on Educational Governance </a:t>
            </a:r>
            <a:r>
              <a:rPr lang="en-US" dirty="0" err="1" smtClean="0">
                <a:effectLst/>
              </a:rPr>
              <a:t>Rossier</a:t>
            </a:r>
            <a:r>
              <a:rPr lang="en-US" dirty="0" smtClean="0">
                <a:effectLst/>
              </a:rPr>
              <a:t> School of Education at the University of Southern California.</a:t>
            </a:r>
          </a:p>
          <a:p>
            <a:pPr lvl="0"/>
            <a:r>
              <a:rPr lang="en-US" dirty="0" smtClean="0">
                <a:effectLst/>
              </a:rPr>
              <a:t>Hamilton, L., Halverson, R., Jackson, S., </a:t>
            </a:r>
            <a:r>
              <a:rPr lang="en-US" dirty="0" err="1" smtClean="0">
                <a:effectLst/>
              </a:rPr>
              <a:t>Mandinach</a:t>
            </a:r>
            <a:r>
              <a:rPr lang="en-US" dirty="0" smtClean="0">
                <a:effectLst/>
              </a:rPr>
              <a:t>, E., </a:t>
            </a:r>
            <a:r>
              <a:rPr lang="en-US" dirty="0" err="1" smtClean="0">
                <a:effectLst/>
              </a:rPr>
              <a:t>Supovitz</a:t>
            </a:r>
            <a:r>
              <a:rPr lang="en-US" dirty="0" smtClean="0">
                <a:effectLst/>
              </a:rPr>
              <a:t>, J., &amp; </a:t>
            </a:r>
            <a:r>
              <a:rPr lang="en-US" dirty="0" err="1" smtClean="0">
                <a:effectLst/>
              </a:rPr>
              <a:t>Wayman</a:t>
            </a:r>
            <a:r>
              <a:rPr lang="en-US" dirty="0" smtClean="0">
                <a:effectLst/>
              </a:rPr>
              <a:t>, J. (2009).  </a:t>
            </a:r>
            <a:r>
              <a:rPr lang="en-US" i="1" dirty="0" smtClean="0">
                <a:effectLst/>
              </a:rPr>
              <a:t>IES practice guide: Using student achievement data to support instructional decision making.  </a:t>
            </a:r>
            <a:r>
              <a:rPr lang="en-US" dirty="0" smtClean="0">
                <a:effectLst/>
              </a:rPr>
              <a:t>Washington DC: U.S. Department of Education.</a:t>
            </a:r>
          </a:p>
          <a:p>
            <a:pPr lvl="0"/>
            <a:r>
              <a:rPr lang="en-US" dirty="0" smtClean="0">
                <a:effectLst/>
              </a:rPr>
              <a:t>Lipton, L. &amp; Wellman, B. (2012).  </a:t>
            </a:r>
            <a:r>
              <a:rPr lang="en-US" i="1" dirty="0" smtClean="0">
                <a:effectLst/>
              </a:rPr>
              <a:t>Got data? Now what?</a:t>
            </a:r>
            <a:r>
              <a:rPr lang="en-US" dirty="0" smtClean="0">
                <a:effectLst/>
              </a:rPr>
              <a:t> Bloomington, IN: Solution Tree Press.</a:t>
            </a:r>
          </a:p>
          <a:p>
            <a:pPr lvl="0"/>
            <a:r>
              <a:rPr lang="en-US" dirty="0" smtClean="0">
                <a:effectLst/>
              </a:rPr>
              <a:t>Love, N. (2009).  </a:t>
            </a:r>
            <a:r>
              <a:rPr lang="en-US" i="1" dirty="0" smtClean="0">
                <a:effectLst/>
              </a:rPr>
              <a:t>Using data to improve learning for all: A collaborative inquiry approach.</a:t>
            </a:r>
            <a:r>
              <a:rPr lang="en-US" dirty="0" smtClean="0">
                <a:effectLst/>
              </a:rPr>
              <a:t>  Thousand Oaks, CA: Corwin Press.</a:t>
            </a:r>
          </a:p>
          <a:p>
            <a:pPr lvl="0"/>
            <a:r>
              <a:rPr lang="en-US" dirty="0" smtClean="0">
                <a:effectLst/>
              </a:rPr>
              <a:t>Knapp, M., </a:t>
            </a:r>
            <a:r>
              <a:rPr lang="en-US" dirty="0" err="1" smtClean="0">
                <a:effectLst/>
              </a:rPr>
              <a:t>Swinnerton</a:t>
            </a:r>
            <a:r>
              <a:rPr lang="en-US" dirty="0" smtClean="0">
                <a:effectLst/>
              </a:rPr>
              <a:t>, J., Copland, M., &amp; </a:t>
            </a:r>
            <a:r>
              <a:rPr lang="en-US" dirty="0" err="1" smtClean="0">
                <a:effectLst/>
              </a:rPr>
              <a:t>Monpas</a:t>
            </a:r>
            <a:r>
              <a:rPr lang="en-US" dirty="0" smtClean="0">
                <a:effectLst/>
              </a:rPr>
              <a:t>-Huber, J. (2006).  </a:t>
            </a:r>
            <a:r>
              <a:rPr lang="en-US" i="1" dirty="0" smtClean="0">
                <a:effectLst/>
              </a:rPr>
              <a:t>Improving leadership for learning: Data-informed leadership.  </a:t>
            </a:r>
            <a:r>
              <a:rPr lang="en-US" dirty="0" smtClean="0">
                <a:effectLst/>
              </a:rPr>
              <a:t>Seattle, WA: Center for the Study of Teaching and Policy at the University of Washington. </a:t>
            </a:r>
          </a:p>
          <a:p>
            <a:pPr lvl="0"/>
            <a:r>
              <a:rPr lang="en-US" dirty="0" err="1" smtClean="0">
                <a:effectLst/>
              </a:rPr>
              <a:t>Mandinach</a:t>
            </a:r>
            <a:r>
              <a:rPr lang="en-US" dirty="0" smtClean="0">
                <a:effectLst/>
              </a:rPr>
              <a:t>, E. B. &amp; Jackson, S. (2012).  </a:t>
            </a:r>
            <a:r>
              <a:rPr lang="en-US" i="1" dirty="0" smtClean="0">
                <a:effectLst/>
              </a:rPr>
              <a:t>Transforming teaching and learning through data-driven decision making.  </a:t>
            </a:r>
            <a:r>
              <a:rPr lang="en-US" dirty="0" smtClean="0">
                <a:effectLst/>
              </a:rPr>
              <a:t>Thousand Oaks, CA: Corwin Press.  </a:t>
            </a:r>
          </a:p>
          <a:p>
            <a:pPr lvl="0"/>
            <a:r>
              <a:rPr lang="en-US" dirty="0" smtClean="0">
                <a:effectLst/>
              </a:rPr>
              <a:t>Marsh, J., McCombs, J., &amp; </a:t>
            </a:r>
            <a:r>
              <a:rPr lang="en-US" dirty="0" err="1" smtClean="0">
                <a:effectLst/>
              </a:rPr>
              <a:t>Martorell</a:t>
            </a:r>
            <a:r>
              <a:rPr lang="en-US" dirty="0" smtClean="0">
                <a:effectLst/>
              </a:rPr>
              <a:t>, F. (2010).  How instructional coaches support data-driven decision making: Policy implementation and effects in Florida middle schools.  </a:t>
            </a:r>
            <a:r>
              <a:rPr lang="en-US" i="1" dirty="0" smtClean="0">
                <a:effectLst/>
              </a:rPr>
              <a:t>Educational Policy, 24</a:t>
            </a:r>
            <a:r>
              <a:rPr lang="en-US" dirty="0" smtClean="0">
                <a:effectLst/>
              </a:rPr>
              <a:t>(6), 872-907.  Doi:10.1177/0895904809341467.</a:t>
            </a:r>
          </a:p>
          <a:p>
            <a:pPr lvl="0"/>
            <a:r>
              <a:rPr lang="en-US" dirty="0" smtClean="0">
                <a:effectLst/>
              </a:rPr>
              <a:t>Parker, K., City, E., &amp; </a:t>
            </a:r>
            <a:r>
              <a:rPr lang="en-US" dirty="0" err="1" smtClean="0">
                <a:effectLst/>
              </a:rPr>
              <a:t>Murnane</a:t>
            </a:r>
            <a:r>
              <a:rPr lang="en-US" dirty="0" smtClean="0">
                <a:effectLst/>
              </a:rPr>
              <a:t>, R. (2005).  </a:t>
            </a:r>
            <a:r>
              <a:rPr lang="en-US" i="1" dirty="0" err="1" smtClean="0">
                <a:effectLst/>
              </a:rPr>
              <a:t>Datawise</a:t>
            </a:r>
            <a:r>
              <a:rPr lang="en-US" i="1" dirty="0" smtClean="0">
                <a:effectLst/>
              </a:rPr>
              <a:t>: A step-by-step guide to using assessment results to improve teaching and learning</a:t>
            </a:r>
            <a:r>
              <a:rPr lang="en-US" dirty="0" smtClean="0">
                <a:effectLst/>
              </a:rPr>
              <a:t>. Cambridge, MA: Harvard Education Publishing.</a:t>
            </a:r>
          </a:p>
          <a:p>
            <a:pPr lvl="0"/>
            <a:r>
              <a:rPr lang="en-US" dirty="0" err="1" smtClean="0">
                <a:effectLst/>
              </a:rPr>
              <a:t>Wayman</a:t>
            </a:r>
            <a:r>
              <a:rPr lang="en-US" dirty="0" smtClean="0">
                <a:effectLst/>
              </a:rPr>
              <a:t>, J., Cho, V., </a:t>
            </a:r>
            <a:r>
              <a:rPr lang="en-US" dirty="0" err="1" smtClean="0">
                <a:effectLst/>
              </a:rPr>
              <a:t>Jimerson</a:t>
            </a:r>
            <a:r>
              <a:rPr lang="en-US" dirty="0" smtClean="0">
                <a:effectLst/>
              </a:rPr>
              <a:t>, J., &amp; Spikes, D. (2012).  District-wide effects on data use in the classroom.  </a:t>
            </a:r>
            <a:r>
              <a:rPr lang="en-US" i="1" dirty="0" smtClean="0">
                <a:effectLst/>
              </a:rPr>
              <a:t>Education Policy Analysis Archives, 20</a:t>
            </a:r>
            <a:r>
              <a:rPr lang="en-US" dirty="0" smtClean="0">
                <a:effectLst/>
              </a:rPr>
              <a:t>(25), 1-31.</a:t>
            </a:r>
          </a:p>
          <a:p>
            <a:pPr lvl="0"/>
            <a:r>
              <a:rPr lang="en-US" dirty="0" err="1" smtClean="0">
                <a:effectLst/>
              </a:rPr>
              <a:t>Wayman</a:t>
            </a:r>
            <a:r>
              <a:rPr lang="en-US" dirty="0" smtClean="0">
                <a:effectLst/>
              </a:rPr>
              <a:t>, J., </a:t>
            </a:r>
            <a:r>
              <a:rPr lang="en-US" dirty="0" err="1" smtClean="0">
                <a:effectLst/>
              </a:rPr>
              <a:t>Jimerson</a:t>
            </a:r>
            <a:r>
              <a:rPr lang="en-US" dirty="0" smtClean="0">
                <a:effectLst/>
              </a:rPr>
              <a:t>, J., &amp; Cho, V. (2012).  Organizational considerations in establishing the data-informed district.  </a:t>
            </a:r>
            <a:r>
              <a:rPr lang="en-US" i="1" dirty="0" smtClean="0">
                <a:effectLst/>
              </a:rPr>
              <a:t>School Effectiveness and School Improvement: An International Journal of Research, Policy, and Practice, 23</a:t>
            </a:r>
            <a:r>
              <a:rPr lang="en-US" dirty="0" smtClean="0">
                <a:effectLst/>
              </a:rPr>
              <a:t>(2), 159-178.  Doi:10.1080/09243453.2011.652124.  </a:t>
            </a:r>
          </a:p>
          <a:p>
            <a:pPr lvl="0"/>
            <a:r>
              <a:rPr lang="en-US" dirty="0" smtClean="0">
                <a:effectLst/>
              </a:rPr>
              <a:t>Wellman, B., &amp; Lipton, L. (2004).  </a:t>
            </a:r>
            <a:r>
              <a:rPr lang="en-US" i="1" dirty="0" smtClean="0">
                <a:effectLst/>
              </a:rPr>
              <a:t>Data-driven dialogue: A facilitator’s guide to collaborative inquiry</a:t>
            </a:r>
            <a:r>
              <a:rPr lang="en-US" dirty="0" smtClean="0">
                <a:effectLst/>
              </a:rPr>
              <a:t>.  Sherman, CT: </a:t>
            </a:r>
            <a:r>
              <a:rPr lang="en-US" dirty="0" err="1" smtClean="0">
                <a:effectLst/>
              </a:rPr>
              <a:t>MiraVia</a:t>
            </a:r>
            <a:r>
              <a:rPr lang="en-US" dirty="0" smtClean="0">
                <a:effectLst/>
              </a:rPr>
              <a:t>, LLC.</a:t>
            </a:r>
          </a:p>
          <a:p>
            <a:pPr lvl="0"/>
            <a:r>
              <a:rPr lang="en-US" dirty="0" smtClean="0">
                <a:effectLst/>
              </a:rPr>
              <a:t>White, S. (2005).  </a:t>
            </a:r>
            <a:r>
              <a:rPr lang="en-US" i="1" dirty="0" smtClean="0">
                <a:effectLst/>
              </a:rPr>
              <a:t>Show me the proof! Tools and Strategies to Make Data Work for You</a:t>
            </a:r>
            <a:r>
              <a:rPr lang="en-US" dirty="0" smtClean="0">
                <a:effectLst/>
              </a:rPr>
              <a:t>. </a:t>
            </a:r>
            <a:r>
              <a:rPr lang="en-US" i="1" dirty="0" smtClean="0">
                <a:effectLst/>
              </a:rPr>
              <a:t>Beyond the Numbers: Making Data Work for Teachers &amp; School Leaders</a:t>
            </a:r>
            <a:r>
              <a:rPr lang="en-US" dirty="0" smtClean="0">
                <a:effectLst/>
              </a:rPr>
              <a:t>.  Englewood, CO: Lead + Learn Press.</a:t>
            </a:r>
          </a:p>
          <a:p>
            <a:endParaRPr lang="en-US" dirty="0"/>
          </a:p>
        </p:txBody>
      </p:sp>
      <p:sp>
        <p:nvSpPr>
          <p:cNvPr id="4" name="Slide Number Placeholder 3"/>
          <p:cNvSpPr>
            <a:spLocks noGrp="1"/>
          </p:cNvSpPr>
          <p:nvPr>
            <p:ph type="sldNum" sz="quarter" idx="10"/>
          </p:nvPr>
        </p:nvSpPr>
        <p:spPr/>
        <p:txBody>
          <a:bodyPr/>
          <a:lstStyle/>
          <a:p>
            <a:fld id="{39CB6D72-16D2-48EC-9AC0-75920A34DEC5}" type="slidenum">
              <a:rPr lang="en-US" smtClean="0"/>
              <a:t>18</a:t>
            </a:fld>
            <a:endParaRPr lang="en-US"/>
          </a:p>
        </p:txBody>
      </p:sp>
    </p:spTree>
    <p:extLst>
      <p:ext uri="{BB962C8B-B14F-4D97-AF65-F5344CB8AC3E}">
        <p14:creationId xmlns:p14="http://schemas.microsoft.com/office/powerpoint/2010/main" val="59899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second</a:t>
            </a:r>
            <a:r>
              <a:rPr lang="en-US" baseline="0" dirty="0" smtClean="0"/>
              <a:t> data dive, we used a collaborative inquiry approach.  Instead of me telling you what to do, I facilitated a collaborative conversation to get the various perspectives in the room before generating a theory and taking action.  </a:t>
            </a:r>
          </a:p>
          <a:p>
            <a:endParaRPr lang="en-US" baseline="0" dirty="0" smtClean="0"/>
          </a:p>
          <a:p>
            <a:r>
              <a:rPr lang="en-US" baseline="0" dirty="0" smtClean="0"/>
              <a:t>Also, this entire lecture today is an example of collaborative inquiry</a:t>
            </a:r>
            <a:r>
              <a:rPr lang="is-IS" baseline="0" dirty="0" smtClean="0"/>
              <a:t>…..</a:t>
            </a:r>
            <a:r>
              <a:rPr lang="en-US" dirty="0" smtClean="0"/>
              <a:t>Remember</a:t>
            </a:r>
            <a:r>
              <a:rPr lang="en-US" baseline="0" dirty="0" smtClean="0"/>
              <a:t> how we opened up with the </a:t>
            </a:r>
            <a:r>
              <a:rPr lang="en-US" baseline="0" dirty="0" err="1" smtClean="0"/>
              <a:t>synectics</a:t>
            </a:r>
            <a:r>
              <a:rPr lang="en-US" baseline="0" dirty="0" smtClean="0"/>
              <a:t> activity.  These two strategies go hand in hand when it comes to solving complex problems being faced by our world today.</a:t>
            </a:r>
          </a:p>
          <a:p>
            <a:endParaRPr lang="en-US" baseline="0" dirty="0" smtClean="0"/>
          </a:p>
          <a:p>
            <a:r>
              <a:rPr lang="en-US" baseline="0" dirty="0" smtClean="0"/>
              <a:t>Of course, several theories of collaborative inquiry exist because of time, we are not going to look at the different theories, but I did include them at the end of the presentation that is posted in the </a:t>
            </a:r>
            <a:r>
              <a:rPr lang="en-US" baseline="0" dirty="0" err="1" smtClean="0"/>
              <a:t>dropbox</a:t>
            </a:r>
            <a:r>
              <a:rPr lang="en-US" baseline="0" dirty="0" smtClean="0"/>
              <a:t> for you to access.</a:t>
            </a:r>
          </a:p>
          <a:p>
            <a:endParaRPr lang="en-US" baseline="0" dirty="0" smtClean="0"/>
          </a:p>
          <a:p>
            <a:r>
              <a:rPr lang="en-US" baseline="0" dirty="0" smtClean="0"/>
              <a:t>Now that we have a foundation about data conversations, let’s talk about the data informed decision making ecosystem I developed to guide my work within the school district.</a:t>
            </a:r>
          </a:p>
          <a:p>
            <a:endParaRPr lang="en-US" baseline="0" dirty="0" smtClean="0"/>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CB6D72-16D2-48EC-9AC0-75920A34DEC5}" type="slidenum">
              <a:rPr lang="en-US" smtClean="0"/>
              <a:t>19</a:t>
            </a:fld>
            <a:endParaRPr lang="en-US"/>
          </a:p>
        </p:txBody>
      </p:sp>
    </p:spTree>
    <p:extLst>
      <p:ext uri="{BB962C8B-B14F-4D97-AF65-F5344CB8AC3E}">
        <p14:creationId xmlns:p14="http://schemas.microsoft.com/office/powerpoint/2010/main" val="309030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baseline="0" dirty="0" smtClean="0">
                <a:solidFill>
                  <a:schemeClr val="tx1"/>
                </a:solidFill>
                <a:effectLst/>
                <a:latin typeface="+mn-lt"/>
                <a:ea typeface="+mn-ea"/>
                <a:cs typeface="+mn-cs"/>
              </a:rPr>
              <a:t>After consolidating research from multiple sources and conducting a needs assessment where I used multple sources of data, including teacher interviews.</a:t>
            </a:r>
            <a:r>
              <a:rPr lang="en-US" sz="1200" b="0" i="0" kern="1200" baseline="0" dirty="0" smtClean="0">
                <a:solidFill>
                  <a:schemeClr val="tx1"/>
                </a:solidFill>
                <a:effectLst/>
                <a:latin typeface="+mn-lt"/>
                <a:ea typeface="+mn-ea"/>
                <a:cs typeface="+mn-cs"/>
              </a:rPr>
              <a:t>   Here is the ecosystem model I developed for data-informed decision making that guides my work.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 have to share that I originally called it a framework, but that word never seemed to fit as a framework makes me think of hierarchy of steps that must be followed in order to ensure the goal is reached.   Thinking back to my background as a secondary science teacher and after presenting at a business conference about building capacity for using data, I began thinking about ecosystems and how they have many parts that work together.  There’s not one specific entry point, but the parts need to work together to balance the system. </a:t>
            </a:r>
          </a:p>
          <a:p>
            <a:endParaRPr lang="en-US" sz="1200" b="0" i="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Of course, you will notice that the center part of the ecosystem is grounded in the research about data use because the heart of making sure data is understood is a culture of collaborative inquiry and the other circles work together to support that culture.  Let’s take a deeper dive into the each component of the ecosystem.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20</a:t>
            </a:fld>
            <a:endParaRPr lang="en-US"/>
          </a:p>
        </p:txBody>
      </p:sp>
    </p:spTree>
    <p:extLst>
      <p:ext uri="{BB962C8B-B14F-4D97-AF65-F5344CB8AC3E}">
        <p14:creationId xmlns:p14="http://schemas.microsoft.com/office/powerpoint/2010/main" val="384900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F022CE-CB4A-44F6-B699-5B31D0816510}"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
        <p:nvSpPr>
          <p:cNvPr id="122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z="2400" smtClean="0">
              <a:ea typeface="ＭＳ Ｐゴシック" panose="020B0600070205080204" pitchFamily="34" charset="-128"/>
            </a:endParaRPr>
          </a:p>
        </p:txBody>
      </p:sp>
    </p:spTree>
    <p:extLst>
      <p:ext uri="{BB962C8B-B14F-4D97-AF65-F5344CB8AC3E}">
        <p14:creationId xmlns:p14="http://schemas.microsoft.com/office/powerpoint/2010/main" val="351884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Therefore,</a:t>
            </a:r>
            <a:r>
              <a:rPr lang="en-US" sz="1200" b="0" i="0" kern="1200" baseline="0" dirty="0" smtClean="0">
                <a:solidFill>
                  <a:schemeClr val="tx1"/>
                </a:solidFill>
                <a:effectLst/>
                <a:latin typeface="+mn-lt"/>
                <a:ea typeface="+mn-ea"/>
                <a:cs typeface="+mn-cs"/>
              </a:rPr>
              <a:t> you will see that </a:t>
            </a:r>
            <a:r>
              <a:rPr lang="en-US" sz="1200" b="0" i="0" kern="1200" dirty="0" smtClean="0">
                <a:solidFill>
                  <a:schemeClr val="tx1"/>
                </a:solidFill>
                <a:effectLst/>
                <a:latin typeface="+mn-lt"/>
                <a:ea typeface="+mn-ea"/>
                <a:cs typeface="+mn-cs"/>
              </a:rPr>
              <a:t>the heart of the ecosystem</a:t>
            </a:r>
            <a:r>
              <a:rPr lang="en-US" sz="1200" b="0" i="0" kern="1200" baseline="0" dirty="0" smtClean="0">
                <a:solidFill>
                  <a:schemeClr val="tx1"/>
                </a:solidFill>
                <a:effectLst/>
                <a:latin typeface="+mn-lt"/>
                <a:ea typeface="+mn-ea"/>
                <a:cs typeface="+mn-cs"/>
              </a:rPr>
              <a:t> is creating a culture of collaborative inquiry.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21</a:t>
            </a:fld>
            <a:endParaRPr lang="en-US"/>
          </a:p>
        </p:txBody>
      </p:sp>
    </p:spTree>
    <p:extLst>
      <p:ext uri="{BB962C8B-B14F-4D97-AF65-F5344CB8AC3E}">
        <p14:creationId xmlns:p14="http://schemas.microsoft.com/office/powerpoint/2010/main" val="11013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B6D72-16D2-48EC-9AC0-75920A34DEC5}" type="slidenum">
              <a:rPr lang="en-US" smtClean="0"/>
              <a:t>22</a:t>
            </a:fld>
            <a:endParaRPr lang="en-US"/>
          </a:p>
        </p:txBody>
      </p:sp>
    </p:spTree>
    <p:extLst>
      <p:ext uri="{BB962C8B-B14F-4D97-AF65-F5344CB8AC3E}">
        <p14:creationId xmlns:p14="http://schemas.microsoft.com/office/powerpoint/2010/main" val="200009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AE6D768-7DFD-8642-B968-CF728A902078}" type="slidenum">
              <a:rPr lang="en-US"/>
              <a:pPr/>
              <a:t>23</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dirty="0" smtClean="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290138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smtClean="0">
                <a:solidFill>
                  <a:schemeClr val="tx1"/>
                </a:solidFill>
                <a:effectLst/>
                <a:latin typeface="+mn-lt"/>
                <a:ea typeface="+mn-ea"/>
                <a:cs typeface="+mn-cs"/>
              </a:rPr>
              <a:t>I’ve already talked about the development of the MNPS data warehouse.  Basically, we have applied the concept of big data in our educational organization.  When you think big data systems, many time people only think of the technology component.  However, I’d challenge you to think of a big data system as having three different parts.</a:t>
            </a:r>
            <a:endParaRPr lang="en-US"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24</a:t>
            </a:fld>
            <a:endParaRPr lang="en-US"/>
          </a:p>
        </p:txBody>
      </p:sp>
    </p:spTree>
    <p:extLst>
      <p:ext uri="{BB962C8B-B14F-4D97-AF65-F5344CB8AC3E}">
        <p14:creationId xmlns:p14="http://schemas.microsoft.com/office/powerpoint/2010/main" val="271614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area</a:t>
            </a:r>
            <a:r>
              <a:rPr lang="en-US" sz="1200" b="0" i="0" kern="1200" baseline="0" dirty="0" smtClean="0">
                <a:solidFill>
                  <a:schemeClr val="tx1"/>
                </a:solidFill>
                <a:effectLst/>
                <a:latin typeface="+mn-lt"/>
                <a:ea typeface="+mn-ea"/>
                <a:cs typeface="+mn-cs"/>
              </a:rPr>
              <a:t> where the ecosystem was strong was Data Access.  We had a data warehouse where users could now access the area.  Another area of support we did have was </a:t>
            </a:r>
          </a:p>
        </p:txBody>
      </p:sp>
      <p:sp>
        <p:nvSpPr>
          <p:cNvPr id="4" name="Slide Number Placeholder 3"/>
          <p:cNvSpPr>
            <a:spLocks noGrp="1"/>
          </p:cNvSpPr>
          <p:nvPr>
            <p:ph type="sldNum" sz="quarter" idx="10"/>
          </p:nvPr>
        </p:nvSpPr>
        <p:spPr/>
        <p:txBody>
          <a:bodyPr/>
          <a:lstStyle/>
          <a:p>
            <a:fld id="{3A8B0CFB-0DC7-4848-960D-349FF135B913}" type="slidenum">
              <a:rPr lang="en-US" smtClean="0"/>
              <a:t>25</a:t>
            </a:fld>
            <a:endParaRPr lang="en-US"/>
          </a:p>
        </p:txBody>
      </p:sp>
    </p:spTree>
    <p:extLst>
      <p:ext uri="{BB962C8B-B14F-4D97-AF65-F5344CB8AC3E}">
        <p14:creationId xmlns:p14="http://schemas.microsoft.com/office/powerpoint/2010/main" val="1251499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Just</a:t>
            </a:r>
            <a:r>
              <a:rPr lang="en-US" sz="1200" b="0" i="0" kern="1200" baseline="0" dirty="0" smtClean="0">
                <a:solidFill>
                  <a:schemeClr val="tx1"/>
                </a:solidFill>
                <a:effectLst/>
                <a:latin typeface="+mn-lt"/>
                <a:ea typeface="+mn-ea"/>
                <a:cs typeface="+mn-cs"/>
              </a:rPr>
              <a:t> because there’s access to lots of data, doesn’t mean people will use it.  The district did employ 12 data coaches, whose role was to provide data literacy and analysis support to schools.  Of course, 12 data coaches with 160 schools meant that each one had approximately 13 schools each.  Therefore, we needed to look for alternative ways for supporting data literacy and analysis.  It was during this search that I virtually met Dr. Rankin, who shared with me her OTC Data Standards that we then began putting into place within my school district to add another layer of data literacy and analysis support for educators.  The next slide shows you some examples of the data guides and monthly data spotlight newsletter that I’ve been doing to support educators.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26</a:t>
            </a:fld>
            <a:endParaRPr lang="en-US"/>
          </a:p>
        </p:txBody>
      </p:sp>
    </p:spTree>
    <p:extLst>
      <p:ext uri="{BB962C8B-B14F-4D97-AF65-F5344CB8AC3E}">
        <p14:creationId xmlns:p14="http://schemas.microsoft.com/office/powerpoint/2010/main" val="11596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smtClean="0">
                <a:solidFill>
                  <a:schemeClr val="tx1"/>
                </a:solidFill>
                <a:effectLst/>
                <a:latin typeface="+mn-lt"/>
                <a:ea typeface="+mn-ea"/>
                <a:cs typeface="+mn-cs"/>
              </a:rPr>
              <a:t>Also following Dr. Rankin’s data standards, we make sure our reports follow good visualization guidelines, have labels, and link the data guides within the data warehouse for additional support.  </a:t>
            </a:r>
            <a:endParaRPr lang="en-US" sz="1200" b="0" i="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27</a:t>
            </a:fld>
            <a:endParaRPr lang="en-US"/>
          </a:p>
        </p:txBody>
      </p:sp>
    </p:spTree>
    <p:extLst>
      <p:ext uri="{BB962C8B-B14F-4D97-AF65-F5344CB8AC3E}">
        <p14:creationId xmlns:p14="http://schemas.microsoft.com/office/powerpoint/2010/main" val="1949062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Where</a:t>
            </a:r>
            <a:r>
              <a:rPr lang="en-US" sz="1200" b="0" i="0" kern="1200" baseline="0" dirty="0" smtClean="0">
                <a:solidFill>
                  <a:schemeClr val="tx1"/>
                </a:solidFill>
                <a:effectLst/>
                <a:latin typeface="+mn-lt"/>
                <a:ea typeface="+mn-ea"/>
                <a:cs typeface="+mn-cs"/>
              </a:rPr>
              <a:t> the bulk of my work has been in trying to balance the Data Informed Decision Making Ecosystem has been the common language.  In the US, we like to develop catchy terms for latest initiatives occurring in education.  Do you have any of them here in the UK?</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have several in the US and collaborative inquiry was another term that sounded great, but what did it really mean.  Therefore, we formed a collaborative partnership with the Appalachia Regional Educational Laboratory to help us develop a common language for collaborative inquiry.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28</a:t>
            </a:fld>
            <a:endParaRPr lang="en-US"/>
          </a:p>
        </p:txBody>
      </p:sp>
    </p:spTree>
    <p:extLst>
      <p:ext uri="{BB962C8B-B14F-4D97-AF65-F5344CB8AC3E}">
        <p14:creationId xmlns:p14="http://schemas.microsoft.com/office/powerpoint/2010/main" val="2466262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6A30-796C-4297-91E7-B97C5225470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51682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cannot solve a problem from the same consciousness that created it.” So what Albert Einstein</a:t>
            </a:r>
            <a:r>
              <a:rPr lang="en-US" baseline="0" dirty="0" smtClean="0"/>
              <a:t> is getting at here is looking at the problem differently, from different angles and perspectives. Sometimes this requires a paradigm shift in our thinking, or second-order change. The next slide shows a visual of why understanding the problem is important.</a:t>
            </a:r>
            <a:endParaRPr lang="en-US" dirty="0" smtClean="0"/>
          </a:p>
          <a:p>
            <a:endParaRPr lang="en-US" dirty="0"/>
          </a:p>
        </p:txBody>
      </p:sp>
      <p:sp>
        <p:nvSpPr>
          <p:cNvPr id="4" name="Slide Number Placeholder 3"/>
          <p:cNvSpPr>
            <a:spLocks noGrp="1"/>
          </p:cNvSpPr>
          <p:nvPr>
            <p:ph type="sldNum" sz="quarter" idx="10"/>
          </p:nvPr>
        </p:nvSpPr>
        <p:spPr/>
        <p:txBody>
          <a:bodyPr/>
          <a:lstStyle/>
          <a:p>
            <a:fld id="{CE776A30-796C-4297-91E7-B97C5225470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3108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F022CE-CB4A-44F6-B699-5B31D0816510}"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
        <p:nvSpPr>
          <p:cNvPr id="122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tLang="en-US" sz="2400" smtClean="0">
              <a:ea typeface="ＭＳ Ｐゴシック" panose="020B0600070205080204" pitchFamily="34" charset="-128"/>
            </a:endParaRPr>
          </a:p>
        </p:txBody>
      </p:sp>
    </p:spTree>
    <p:extLst>
      <p:ext uri="{BB962C8B-B14F-4D97-AF65-F5344CB8AC3E}">
        <p14:creationId xmlns:p14="http://schemas.microsoft.com/office/powerpoint/2010/main" val="4214868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we begin with the</a:t>
            </a:r>
            <a:r>
              <a:rPr lang="en-US" baseline="0" dirty="0" smtClean="0"/>
              <a:t> problem. When we actually come together to talk about the problem, we learn that we don’t all define it in the same way. We might think we’re talking about the same thing, but in fact, when we look deeply, like through the root cause analysis, we discover there are several causes that create the problem.</a:t>
            </a:r>
          </a:p>
          <a:p>
            <a:pPr eaLnBrk="1" hangingPunct="1">
              <a:spcBef>
                <a:spcPct val="0"/>
              </a:spcBef>
            </a:pPr>
            <a:endParaRPr lang="en-US" baseline="0" dirty="0" smtClean="0"/>
          </a:p>
          <a:p>
            <a:pPr eaLnBrk="1" hangingPunct="1">
              <a:spcBef>
                <a:spcPct val="0"/>
              </a:spcBef>
            </a:pPr>
            <a:r>
              <a:rPr lang="en-US" baseline="0" dirty="0" smtClean="0"/>
              <a:t> When we understand the problem, we can see that it gives rise to a need for well-aligned interventions, such as programs, products, services and  policies. </a:t>
            </a:r>
          </a:p>
          <a:p>
            <a:pPr eaLnBrk="1" hangingPunct="1">
              <a:spcBef>
                <a:spcPct val="0"/>
              </a:spcBef>
            </a:pPr>
            <a:endParaRPr lang="en-US" baseline="0" dirty="0" smtClean="0"/>
          </a:p>
          <a:p>
            <a:pPr eaLnBrk="1" hangingPunct="1">
              <a:spcBef>
                <a:spcPct val="0"/>
              </a:spcBef>
            </a:pPr>
            <a:r>
              <a:rPr lang="en-US" baseline="0" dirty="0" smtClean="0"/>
              <a:t>These, if implemented with fidelity, should result in our intended outcomes. </a:t>
            </a:r>
          </a:p>
          <a:p>
            <a:pPr eaLnBrk="1" hangingPunct="1">
              <a:spcBef>
                <a:spcPct val="0"/>
              </a:spcBef>
            </a:pPr>
            <a:endParaRPr lang="en-US" baseline="0" dirty="0" smtClean="0"/>
          </a:p>
          <a:p>
            <a:pPr eaLnBrk="1" hangingPunct="1">
              <a:spcBef>
                <a:spcPct val="0"/>
              </a:spcBef>
            </a:pPr>
            <a:r>
              <a:rPr lang="en-US" baseline="0" dirty="0" smtClean="0"/>
              <a:t>The outcomes should then…affect the original causes and ultimately fix the problem. </a:t>
            </a:r>
          </a:p>
          <a:p>
            <a:pPr eaLnBrk="1" hangingPunct="1">
              <a:spcBef>
                <a:spcPct val="0"/>
              </a:spcBef>
            </a:pPr>
            <a:endParaRPr lang="en-US" baseline="0" dirty="0" smtClean="0"/>
          </a:p>
          <a:p>
            <a:pPr eaLnBrk="1" hangingPunct="1">
              <a:spcBef>
                <a:spcPct val="0"/>
              </a:spcBef>
            </a:pPr>
            <a:r>
              <a:rPr lang="en-US" baseline="0" dirty="0" smtClean="0"/>
              <a:t>Many times we start at a shallow understanding of the problem, layer in the next best intervention and expect to see our intended outcomes. So, that is why understanding barriers that cause the problem informs an effective, well-aligned response to the need. </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08A4738E-AB0C-AF46-AD0F-2F52349C7D5C}" type="slidenum">
              <a:rPr lang="en-US"/>
              <a:pPr/>
              <a:t>31</a:t>
            </a:fld>
            <a:endParaRPr lang="en-US" dirty="0"/>
          </a:p>
        </p:txBody>
      </p:sp>
    </p:spTree>
    <p:extLst>
      <p:ext uri="{BB962C8B-B14F-4D97-AF65-F5344CB8AC3E}">
        <p14:creationId xmlns:p14="http://schemas.microsoft.com/office/powerpoint/2010/main" val="160184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 Appalachia facilitated a </a:t>
            </a:r>
            <a:r>
              <a:rPr lang="en-US" baseline="0" dirty="0" smtClean="0"/>
              <a:t>one day workshop where teachers, data coaches, instructional specialists, school administrators and central office staff engaged in dialogue about barriers to effective data use. This fishbone shows the 11 biggest barriers the group identified. Those are in black type. You can see that these barriers are categorized on the “bones” of the fish and include data collection, data use preparedness, collaborative inquiry in data use, data analysis and interpretation, data system infrastructure and organizational data structures.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the collaborative inquiry category differs from the other fishbone categories is that collaborative inquiry really focuses on how we engage in data use and the culture of inquiry around data use. So related to this area, barriers </a:t>
            </a:r>
            <a:r>
              <a:rPr lang="en-US" b="1" baseline="0" dirty="0" smtClean="0"/>
              <a:t>included </a:t>
            </a:r>
            <a:r>
              <a:rPr lang="en-US" b="1" baseline="0" dirty="0" smtClean="0">
                <a:solidFill>
                  <a:srgbClr val="000000"/>
                </a:solidFill>
              </a:rPr>
              <a:t>having a common language</a:t>
            </a:r>
            <a:r>
              <a:rPr lang="en-US" baseline="0" dirty="0" smtClean="0"/>
              <a:t>, </a:t>
            </a:r>
            <a:r>
              <a:rPr lang="en-US" b="1" baseline="0" dirty="0" smtClean="0"/>
              <a:t>structures, protocols and processes in place that guide how educators engage in collaborative inquiry</a:t>
            </a:r>
            <a:r>
              <a:rPr lang="en-US" baseline="0" dirty="0" smtClean="0"/>
              <a:t>. A big barrier for Metro Nashville, and I suspect many districts, is </a:t>
            </a:r>
            <a:r>
              <a:rPr lang="en-US" b="1" baseline="0" dirty="0" smtClean="0">
                <a:solidFill>
                  <a:srgbClr val="000000"/>
                </a:solidFill>
              </a:rPr>
              <a:t>lack of trust when groups come together to discuss data and engage in the inquiry process</a:t>
            </a:r>
            <a:r>
              <a:rPr lang="en-US" baseline="0" dirty="0" smtClean="0"/>
              <a:t>. This gets at creating an environment that feels psychologically safe to not always know the answers or solutions, and to explore data openly and objectively. Also, </a:t>
            </a:r>
            <a:r>
              <a:rPr lang="en-US" b="1" baseline="0" dirty="0" smtClean="0">
                <a:solidFill>
                  <a:srgbClr val="000000"/>
                </a:solidFill>
              </a:rPr>
              <a:t>lack of leadership direction and organizational supports and follow through </a:t>
            </a:r>
            <a:r>
              <a:rPr lang="en-US" baseline="0" dirty="0" smtClean="0"/>
              <a:t>was identified as a barrier as well as having people with different perspectives and areas of expertise involved in collaborative inquiry, especially during the sense making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Using a root cause analysis, we develop a common language and shared understanding of the: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28650" lvl="1" indent="-171450">
              <a:buFont typeface="Arial" panose="020B0604020202020204" pitchFamily="34" charset="0"/>
              <a:buChar char="•"/>
            </a:pPr>
            <a:r>
              <a:rPr lang="en-US" dirty="0" smtClean="0"/>
              <a:t>Problem.</a:t>
            </a:r>
          </a:p>
          <a:p>
            <a:pPr marL="628650" lvl="1" indent="-171450">
              <a:buFont typeface="Arial" panose="020B0604020202020204" pitchFamily="34" charset="0"/>
              <a:buChar char="•"/>
            </a:pPr>
            <a:r>
              <a:rPr lang="en-US" dirty="0" smtClean="0"/>
              <a:t>Its causes.</a:t>
            </a:r>
          </a:p>
          <a:p>
            <a:pPr marL="628650" lvl="1" indent="-171450">
              <a:buFont typeface="Arial" panose="020B0604020202020204" pitchFamily="34" charset="0"/>
              <a:buChar char="•"/>
            </a:pPr>
            <a:r>
              <a:rPr lang="en-US" dirty="0" smtClean="0"/>
              <a:t>Potential solutions.</a:t>
            </a:r>
          </a:p>
          <a:p>
            <a:pPr marL="628650" lvl="1" indent="-171450">
              <a:buFont typeface="Arial" panose="020B0604020202020204" pitchFamily="34" charset="0"/>
              <a:buChar char="•"/>
            </a:pPr>
            <a:r>
              <a:rPr lang="en-US" dirty="0" smtClean="0"/>
              <a:t>Resource and professional learning needs to address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8B0CFB-0DC7-4848-960D-349FF135B913}" type="slidenum">
              <a:rPr lang="en-US" smtClean="0"/>
              <a:t>32</a:t>
            </a:fld>
            <a:endParaRPr lang="en-US"/>
          </a:p>
        </p:txBody>
      </p:sp>
    </p:spTree>
    <p:extLst>
      <p:ext uri="{BB962C8B-B14F-4D97-AF65-F5344CB8AC3E}">
        <p14:creationId xmlns:p14="http://schemas.microsoft.com/office/powerpoint/2010/main" val="1291774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with our root cause analysis, we asked the question, “What are the barriers to using a collaborative inquiry approach for effective data use?”</a:t>
            </a:r>
          </a:p>
          <a:p>
            <a:endParaRPr lang="en-US" baseline="0" dirty="0" smtClean="0"/>
          </a:p>
          <a:p>
            <a:r>
              <a:rPr lang="en-US" baseline="0" dirty="0" smtClean="0"/>
              <a:t>We then asked ourselves, “What outcomes would we expect to see if we implemented a collaborative inquiry approach to data use without any barriers?” To answer this question, we developed 4 logic models—one for each root cause referenced in the last slide—that identify short, intermediate and long-term outcomes for implementing collaborative inquiry.</a:t>
            </a:r>
          </a:p>
          <a:p>
            <a:endParaRPr lang="en-US" baseline="0" dirty="0" smtClean="0"/>
          </a:p>
          <a:p>
            <a:r>
              <a:rPr lang="en-US" b="1" u="sng" dirty="0" smtClean="0"/>
              <a:t>So, logic</a:t>
            </a:r>
            <a:r>
              <a:rPr lang="en-US" b="1" u="sng" baseline="0" dirty="0" smtClean="0"/>
              <a:t> models helped us d</a:t>
            </a:r>
            <a:r>
              <a:rPr lang="en-US" b="1" u="sng" dirty="0" smtClean="0"/>
              <a:t>evelop a common language and shared understanding of:</a:t>
            </a:r>
          </a:p>
          <a:p>
            <a:pPr marL="628650" lvl="1" indent="-171450">
              <a:buFont typeface="Arial" panose="020B0604020202020204" pitchFamily="34" charset="0"/>
              <a:buChar char="•"/>
            </a:pPr>
            <a:r>
              <a:rPr lang="en-US" dirty="0" smtClean="0"/>
              <a:t>Activities put in place to address root causes of the identified problem.</a:t>
            </a:r>
          </a:p>
          <a:p>
            <a:pPr marL="628650" lvl="1" indent="-171450">
              <a:buFont typeface="Arial" panose="020B0604020202020204" pitchFamily="34" charset="0"/>
              <a:buChar char="•"/>
            </a:pPr>
            <a:r>
              <a:rPr lang="en-US" dirty="0" smtClean="0"/>
              <a:t>Results of those activities:</a:t>
            </a:r>
          </a:p>
          <a:p>
            <a:pPr marL="1085850" lvl="2" indent="-171450">
              <a:buFont typeface="Courier New" panose="02070309020205020404" pitchFamily="49" charset="0"/>
              <a:buChar char="o"/>
            </a:pPr>
            <a:r>
              <a:rPr lang="en-US" dirty="0" smtClean="0"/>
              <a:t>Short, intermediate, and long-term outcomes.</a:t>
            </a:r>
          </a:p>
          <a:p>
            <a:pPr marL="1085850" lvl="2" indent="-171450">
              <a:buFont typeface="Courier New" panose="02070309020205020404" pitchFamily="49" charset="0"/>
              <a:buChar char="o"/>
            </a:pPr>
            <a:r>
              <a:rPr lang="en-US" dirty="0" smtClean="0"/>
              <a:t>Ameliorates the problem.</a:t>
            </a:r>
          </a:p>
          <a:p>
            <a:pPr marL="628650" lvl="1" indent="-171450">
              <a:buFont typeface="Arial" panose="020B0604020202020204" pitchFamily="34" charset="0"/>
              <a:buChar char="•"/>
            </a:pPr>
            <a:r>
              <a:rPr lang="en-US" dirty="0" smtClean="0"/>
              <a:t>Assumptions we make about cause-and-effect relationships (i.e., if we do X, then Y will result).</a:t>
            </a:r>
          </a:p>
          <a:p>
            <a:pPr marL="628650" lvl="1" indent="-171450">
              <a:buFont typeface="Arial" panose="020B0604020202020204" pitchFamily="34" charset="0"/>
              <a:buChar char="•"/>
            </a:pPr>
            <a:r>
              <a:rPr lang="en-US" dirty="0" smtClean="0"/>
              <a:t>What we will measure to determine whether we are successful.</a:t>
            </a:r>
          </a:p>
          <a:p>
            <a:endParaRPr lang="en-US" baseline="0" dirty="0" smtClean="0"/>
          </a:p>
          <a:p>
            <a:r>
              <a:rPr lang="en-US" baseline="0" dirty="0" smtClean="0"/>
              <a:t>The logic models gives us a common language for where we want to go, but how will we get there? What are the practices that will help us achieve our outcomes, and do we have a common language and understanding about what those practices are? To answer these questions, we then began development of an innovation configuration (IC) map.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8B0CFB-0DC7-4848-960D-349FF135B913}" type="slidenum">
              <a:rPr lang="en-US" smtClean="0"/>
              <a:t>33</a:t>
            </a:fld>
            <a:endParaRPr lang="en-US"/>
          </a:p>
        </p:txBody>
      </p:sp>
    </p:spTree>
    <p:extLst>
      <p:ext uri="{BB962C8B-B14F-4D97-AF65-F5344CB8AC3E}">
        <p14:creationId xmlns:p14="http://schemas.microsoft.com/office/powerpoint/2010/main" val="356532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auto" hangingPunct="1">
              <a:spcBef>
                <a:spcPct val="0"/>
              </a:spcBef>
              <a:spcAft>
                <a:spcPts val="0"/>
              </a:spcAft>
              <a:defRPr/>
            </a:pPr>
            <a:r>
              <a:rPr lang="en-US" dirty="0" smtClean="0">
                <a:latin typeface="Calibri" charset="0"/>
              </a:rPr>
              <a:t>Hall and Hord were studying the process for the other two aspects (Stages</a:t>
            </a:r>
            <a:r>
              <a:rPr lang="en-US" baseline="0" dirty="0" smtClean="0">
                <a:latin typeface="Calibri" charset="0"/>
              </a:rPr>
              <a:t> of Concern </a:t>
            </a:r>
            <a:r>
              <a:rPr lang="en-US" dirty="0" smtClean="0">
                <a:latin typeface="Calibri" charset="0"/>
              </a:rPr>
              <a:t>and Levels</a:t>
            </a:r>
            <a:r>
              <a:rPr lang="en-US" baseline="0" dirty="0" smtClean="0">
                <a:latin typeface="Calibri" charset="0"/>
              </a:rPr>
              <a:t> of Use</a:t>
            </a:r>
            <a:r>
              <a:rPr lang="en-US" dirty="0" smtClean="0">
                <a:latin typeface="Calibri" charset="0"/>
              </a:rPr>
              <a:t>) and found that before they examined how people interacted with and used a program, they really needed to define what the program was – as I keep saying, defining what IT IS.</a:t>
            </a:r>
          </a:p>
        </p:txBody>
      </p:sp>
    </p:spTree>
    <p:extLst>
      <p:ext uri="{BB962C8B-B14F-4D97-AF65-F5344CB8AC3E}">
        <p14:creationId xmlns:p14="http://schemas.microsoft.com/office/powerpoint/2010/main" val="3014918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Rectangle 3"/>
          <p:cNvSpPr>
            <a:spLocks noGrp="1" noChangeArrowheads="1"/>
          </p:cNvSpPr>
          <p:nvPr>
            <p:ph type="body" idx="1"/>
          </p:nvPr>
        </p:nvSpPr>
        <p:spPr>
          <a:xfrm>
            <a:off x="685800" y="4343400"/>
            <a:ext cx="5486400" cy="4419600"/>
          </a:xfrm>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In it’s simplest form, the key word in Innovation Configuration Map is MAP. A word map. It tells you how to get to your destination of ideal implementation showing various options along the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Calibri" charset="0"/>
              </a:rPr>
              <a:t>For Metro Nashville, we used an </a:t>
            </a:r>
            <a:r>
              <a:rPr lang="en-US" sz="1200" baseline="0" dirty="0" smtClean="0"/>
              <a:t>IC Map does to articulate the collaborative inquiry practices that data teams needs to implement to achieve the outcomes we defined in our logic model. The IC Map is a way of everyone being on the same page, so we all know an ideal practice when we see it. </a:t>
            </a:r>
            <a:endParaRPr lang="en-US" b="0" kern="1200" dirty="0" smtClean="0">
              <a:solidFill>
                <a:schemeClr val="tx1"/>
              </a:solidFill>
              <a:effectLst/>
            </a:endParaRPr>
          </a:p>
          <a:p>
            <a:endParaRPr lang="en-US" sz="1200" dirty="0" smtClean="0">
              <a:latin typeface="Calibri" charset="0"/>
            </a:endParaRPr>
          </a:p>
          <a:p>
            <a:r>
              <a:rPr lang="en-US" sz="1200" dirty="0" smtClean="0">
                <a:latin typeface="Calibri" charset="0"/>
              </a:rPr>
              <a:t>An IC Map divides an innovation into its components and describes variations in practices from less than ideal, </a:t>
            </a:r>
          </a:p>
          <a:p>
            <a:endParaRPr lang="en-US" sz="1200" dirty="0" smtClean="0">
              <a:latin typeface="Calibri" charset="0"/>
            </a:endParaRPr>
          </a:p>
          <a:p>
            <a:r>
              <a:rPr lang="en-US" sz="1200" dirty="0" smtClean="0"/>
              <a:t>A lot</a:t>
            </a:r>
            <a:r>
              <a:rPr lang="en-US" sz="1200" baseline="0" dirty="0" smtClean="0"/>
              <a:t> of people see similarities between IC Maps and rubrics, but they are different. IC Maps:</a:t>
            </a:r>
          </a:p>
          <a:p>
            <a:r>
              <a:rPr lang="en-US" sz="1200" dirty="0" smtClean="0"/>
              <a:t>Share with implementers.</a:t>
            </a:r>
          </a:p>
          <a:p>
            <a:r>
              <a:rPr lang="en-US" sz="1200" dirty="0" smtClean="0"/>
              <a:t>Engage users in development.</a:t>
            </a:r>
          </a:p>
          <a:p>
            <a:r>
              <a:rPr lang="en-US" sz="1200" dirty="0" smtClean="0"/>
              <a:t>Support awareness of behaviors.</a:t>
            </a:r>
          </a:p>
          <a:p>
            <a:r>
              <a:rPr lang="en-US" sz="1200" dirty="0" smtClean="0"/>
              <a:t>Are</a:t>
            </a:r>
            <a:r>
              <a:rPr lang="en-US" sz="1200" baseline="0" dirty="0" smtClean="0"/>
              <a:t> o</a:t>
            </a:r>
            <a:r>
              <a:rPr lang="en-US" sz="1200" dirty="0" smtClean="0"/>
              <a:t>rdered but not necessarily ranked.</a:t>
            </a:r>
          </a:p>
          <a:p>
            <a:r>
              <a:rPr lang="en-US" sz="1200" dirty="0" smtClean="0"/>
              <a:t>Evaluate program implementation.</a:t>
            </a:r>
          </a:p>
          <a:p>
            <a:r>
              <a:rPr lang="en-US" sz="1200" dirty="0" smtClean="0"/>
              <a:t>Evaluation leads to action.</a:t>
            </a:r>
          </a:p>
          <a:p>
            <a:endParaRPr lang="en-US" sz="1200" dirty="0" smtClean="0"/>
          </a:p>
          <a:p>
            <a:r>
              <a:rPr lang="en-US" sz="2400" dirty="0" smtClean="0"/>
              <a:t>So, an IC Map helped us develop a common language and shared understanding by:</a:t>
            </a:r>
          </a:p>
          <a:p>
            <a:pPr lvl="1"/>
            <a:r>
              <a:rPr lang="en-US" sz="2000" dirty="0" smtClean="0"/>
              <a:t>Defining what practices need to occur for outcomes to be realized.</a:t>
            </a:r>
          </a:p>
          <a:p>
            <a:pPr lvl="1"/>
            <a:r>
              <a:rPr lang="en-US" sz="2000" dirty="0" smtClean="0"/>
              <a:t>Providing a continuum of concrete practices—a</a:t>
            </a:r>
            <a:r>
              <a:rPr lang="en-US" sz="2000" dirty="0" smtClean="0">
                <a:latin typeface="Arial"/>
                <a:cs typeface="Arial"/>
              </a:rPr>
              <a:t> </a:t>
            </a:r>
            <a:r>
              <a:rPr lang="en-US" sz="2000" dirty="0" smtClean="0"/>
              <a:t>blueprint.</a:t>
            </a:r>
          </a:p>
          <a:p>
            <a:pPr lvl="1"/>
            <a:r>
              <a:rPr lang="en-US" sz="2000" dirty="0" smtClean="0"/>
              <a:t>Agreement on what “ideal” looks like in practice.</a:t>
            </a:r>
          </a:p>
          <a:p>
            <a:pPr lvl="1"/>
            <a:r>
              <a:rPr lang="en-US" sz="2000" dirty="0" smtClean="0"/>
              <a:t>Agreement on what is acceptable and unacceptable (“fidelity line”).</a:t>
            </a:r>
          </a:p>
          <a:p>
            <a:endParaRPr lang="en-US" sz="1200" dirty="0" smtClean="0"/>
          </a:p>
          <a:p>
            <a:pPr eaLnBrk="1" fontAlgn="auto" hangingPunct="1">
              <a:spcBef>
                <a:spcPct val="0"/>
              </a:spcBef>
              <a:spcAft>
                <a:spcPts val="0"/>
              </a:spcAft>
              <a:defRPr/>
            </a:pPr>
            <a:endParaRPr lang="en-US" cap="all" dirty="0" smtClean="0">
              <a:solidFill>
                <a:srgbClr val="FF0000"/>
              </a:solidFill>
            </a:endParaRPr>
          </a:p>
          <a:p>
            <a:pPr eaLnBrk="1" fontAlgn="auto" hangingPunct="1">
              <a:spcBef>
                <a:spcPct val="0"/>
              </a:spcBef>
              <a:spcAft>
                <a:spcPts val="0"/>
              </a:spcAft>
              <a:defRPr/>
            </a:pPr>
            <a:endParaRPr lang="en-US" dirty="0"/>
          </a:p>
        </p:txBody>
      </p:sp>
    </p:spTree>
    <p:extLst>
      <p:ext uri="{BB962C8B-B14F-4D97-AF65-F5344CB8AC3E}">
        <p14:creationId xmlns:p14="http://schemas.microsoft.com/office/powerpoint/2010/main" val="79593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B0CFB-0DC7-4848-960D-349FF135B913}" type="slidenum">
              <a:rPr lang="en-US" smtClean="0"/>
              <a:t>36</a:t>
            </a:fld>
            <a:endParaRPr lang="en-US"/>
          </a:p>
        </p:txBody>
      </p:sp>
    </p:spTree>
    <p:extLst>
      <p:ext uri="{BB962C8B-B14F-4D97-AF65-F5344CB8AC3E}">
        <p14:creationId xmlns:p14="http://schemas.microsoft.com/office/powerpoint/2010/main" val="199904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auto" hangingPunct="1">
              <a:spcBef>
                <a:spcPct val="0"/>
              </a:spcBef>
              <a:spcAft>
                <a:spcPts val="0"/>
              </a:spcAft>
              <a:defRPr/>
            </a:pPr>
            <a:endParaRPr lang="en-US" dirty="0" smtClean="0">
              <a:latin typeface="Calibri" charset="0"/>
            </a:endParaRPr>
          </a:p>
        </p:txBody>
      </p:sp>
    </p:spTree>
    <p:extLst>
      <p:ext uri="{BB962C8B-B14F-4D97-AF65-F5344CB8AC3E}">
        <p14:creationId xmlns:p14="http://schemas.microsoft.com/office/powerpoint/2010/main" val="3937320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Considerations (or are these also practices – at least the first two)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 and break down data use silos. (might need to speak to how we know when data use occurs in silos and why that’s a bad thing).</a:t>
            </a:r>
          </a:p>
          <a:p>
            <a:pPr lvl="0"/>
            <a:r>
              <a:rPr lang="en-US" sz="1200" kern="1200" dirty="0" smtClean="0">
                <a:solidFill>
                  <a:schemeClr val="tx1"/>
                </a:solidFill>
                <a:effectLst/>
                <a:latin typeface="+mn-lt"/>
                <a:ea typeface="+mn-ea"/>
                <a:cs typeface="+mn-cs"/>
              </a:rPr>
              <a:t>Approach data use as an ecosystem with multiple facets including data access, data literacy and knowledge, and common language</a:t>
            </a:r>
          </a:p>
          <a:p>
            <a:pPr lvl="0"/>
            <a:r>
              <a:rPr lang="en-US" sz="1200" kern="1200" dirty="0" smtClean="0">
                <a:solidFill>
                  <a:schemeClr val="tx1"/>
                </a:solidFill>
                <a:effectLst/>
                <a:latin typeface="+mn-lt"/>
                <a:ea typeface="+mn-ea"/>
                <a:cs typeface="+mn-cs"/>
              </a:rPr>
              <a:t>Data access without data literacy renders data meaningless. Build capacity to make sense of data and use it to inform decisions.</a:t>
            </a:r>
          </a:p>
          <a:p>
            <a:pPr lvl="0"/>
            <a:r>
              <a:rPr lang="en-US" sz="1200" kern="1200" dirty="0" smtClean="0">
                <a:solidFill>
                  <a:schemeClr val="tx1"/>
                </a:solidFill>
                <a:effectLst/>
                <a:latin typeface="+mn-lt"/>
                <a:ea typeface="+mn-ea"/>
                <a:cs typeface="+mn-cs"/>
              </a:rPr>
              <a:t>Data literacy without collaboration and a common language might solve individual student-focused problems, but it won’t address the bigger systemic issues causing those problems. Engage stakeholders in developing a common language for any change initiative.</a:t>
            </a:r>
          </a:p>
          <a:p>
            <a:r>
              <a:rPr lang="en-US" sz="1200" u="sng" kern="1200" dirty="0" smtClean="0">
                <a:solidFill>
                  <a:schemeClr val="tx1"/>
                </a:solidFill>
                <a:effectLst/>
                <a:latin typeface="+mn-lt"/>
                <a:ea typeface="+mn-ea"/>
                <a:cs typeface="+mn-cs"/>
              </a:rPr>
              <a:t>Practices for Developing a Common Language for Data 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Engage multiple voices and perspectives to</a:t>
            </a:r>
          </a:p>
          <a:p>
            <a:pPr lvl="0"/>
            <a:r>
              <a:rPr lang="en-US" sz="1200" kern="1200" dirty="0" smtClean="0">
                <a:solidFill>
                  <a:schemeClr val="tx1"/>
                </a:solidFill>
                <a:effectLst/>
                <a:latin typeface="+mn-lt"/>
                <a:ea typeface="+mn-ea"/>
                <a:cs typeface="+mn-cs"/>
              </a:rPr>
              <a:t>Develop a shared understanding of the root causes of the problem at hand. Don’t assume everyone has the same theory of causation.</a:t>
            </a:r>
          </a:p>
          <a:p>
            <a:pPr lvl="0"/>
            <a:r>
              <a:rPr lang="en-US" sz="1200" kern="1200" dirty="0" smtClean="0">
                <a:solidFill>
                  <a:schemeClr val="tx1"/>
                </a:solidFill>
                <a:effectLst/>
                <a:latin typeface="+mn-lt"/>
                <a:ea typeface="+mn-ea"/>
                <a:cs typeface="+mn-cs"/>
              </a:rPr>
              <a:t>Collectively define an agreed upon set of intended outcomes that would be achieved if the root causes of the problem were ameliorated.</a:t>
            </a:r>
          </a:p>
          <a:p>
            <a:pPr lvl="0"/>
            <a:r>
              <a:rPr lang="en-US" sz="1200" kern="1200" dirty="0" smtClean="0">
                <a:solidFill>
                  <a:schemeClr val="tx1"/>
                </a:solidFill>
                <a:effectLst/>
                <a:latin typeface="+mn-lt"/>
                <a:ea typeface="+mn-ea"/>
                <a:cs typeface="+mn-cs"/>
              </a:rPr>
              <a:t>Identify and create a “road map” of data use practices and behaviors that when implemented will lead result in the intended outcomes.</a:t>
            </a:r>
          </a:p>
          <a:p>
            <a:pPr eaLnBrk="1" fontAlgn="auto" hangingPunct="1">
              <a:spcBef>
                <a:spcPct val="0"/>
              </a:spcBef>
              <a:spcAft>
                <a:spcPts val="0"/>
              </a:spcAft>
              <a:defRPr/>
            </a:pPr>
            <a:endParaRPr lang="en-US" dirty="0" smtClean="0">
              <a:latin typeface="Calibri" charset="0"/>
            </a:endParaRPr>
          </a:p>
        </p:txBody>
      </p:sp>
    </p:spTree>
    <p:extLst>
      <p:ext uri="{BB962C8B-B14F-4D97-AF65-F5344CB8AC3E}">
        <p14:creationId xmlns:p14="http://schemas.microsoft.com/office/powerpoint/2010/main" val="220194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pictures you saw earlier are of my sons….. Here’s my family.  They attend MNPS schools and as a parent, I implore us all to work together and improve the culture of all of our schools so can be the place where children WANT to go to school.</a:t>
            </a:r>
            <a:endParaRPr lang="en-US" dirty="0"/>
          </a:p>
        </p:txBody>
      </p:sp>
      <p:sp>
        <p:nvSpPr>
          <p:cNvPr id="4" name="Slide Number Placeholder 3"/>
          <p:cNvSpPr>
            <a:spLocks noGrp="1"/>
          </p:cNvSpPr>
          <p:nvPr>
            <p:ph type="sldNum" sz="quarter" idx="10"/>
          </p:nvPr>
        </p:nvSpPr>
        <p:spPr/>
        <p:txBody>
          <a:bodyPr/>
          <a:lstStyle/>
          <a:p>
            <a:fld id="{346949F2-E21A-4463-8ADD-E8EC420F7EEC}" type="slidenum">
              <a:rPr lang="en-US" smtClean="0"/>
              <a:pPr/>
              <a:t>41</a:t>
            </a:fld>
            <a:endParaRPr lang="en-US"/>
          </a:p>
        </p:txBody>
      </p:sp>
    </p:spTree>
    <p:extLst>
      <p:ext uri="{BB962C8B-B14F-4D97-AF65-F5344CB8AC3E}">
        <p14:creationId xmlns:p14="http://schemas.microsoft.com/office/powerpoint/2010/main" val="3615721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42</a:t>
            </a:fld>
            <a:endParaRPr lang="en-US"/>
          </a:p>
        </p:txBody>
      </p:sp>
    </p:spTree>
    <p:extLst>
      <p:ext uri="{BB962C8B-B14F-4D97-AF65-F5344CB8AC3E}">
        <p14:creationId xmlns:p14="http://schemas.microsoft.com/office/powerpoint/2010/main" val="345300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a:t>
            </a:r>
            <a:r>
              <a:rPr lang="en-US" sz="1200" b="0" i="0" kern="1200" baseline="0" dirty="0" smtClean="0">
                <a:solidFill>
                  <a:schemeClr val="tx1"/>
                </a:solidFill>
                <a:effectLst/>
                <a:latin typeface="+mn-lt"/>
                <a:ea typeface="+mn-ea"/>
                <a:cs typeface="+mn-cs"/>
              </a:rPr>
              <a:t> with many other industries, educational organizations collect a wealth of data.  Prior to age of technology, how was most data collected?  Via paper and pencil</a:t>
            </a:r>
            <a:r>
              <a:rPr lang="is-IS" sz="1200" b="0" i="0" kern="1200" baseline="0" dirty="0" smtClean="0">
                <a:solidFill>
                  <a:schemeClr val="tx1"/>
                </a:solidFill>
                <a:effectLst/>
                <a:latin typeface="+mn-lt"/>
                <a:ea typeface="+mn-ea"/>
                <a:cs typeface="+mn-cs"/>
              </a:rPr>
              <a:t>….  When spreadsheet software hit the scene, many organizations begin collecting data digitally in a spreadsheet.  Of course, each group collected the data they needed at the time.  As a result.........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5</a:t>
            </a:fld>
            <a:endParaRPr lang="en-US"/>
          </a:p>
        </p:txBody>
      </p:sp>
    </p:spTree>
    <p:extLst>
      <p:ext uri="{BB962C8B-B14F-4D97-AF65-F5344CB8AC3E}">
        <p14:creationId xmlns:p14="http://schemas.microsoft.com/office/powerpoint/2010/main" val="294830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Data silos</a:t>
            </a:r>
            <a:r>
              <a:rPr lang="en-US" sz="1200" b="0" i="0" kern="1200" baseline="0" dirty="0" smtClean="0">
                <a:solidFill>
                  <a:schemeClr val="tx1"/>
                </a:solidFill>
                <a:effectLst/>
                <a:latin typeface="+mn-lt"/>
                <a:ea typeface="+mn-ea"/>
                <a:cs typeface="+mn-cs"/>
              </a:rPr>
              <a:t> began showing up all across the organization.  As technology improved, questions became more sophisticated and the need to link the data silos occurred.  In today’s age of information, one asset organizations have to leverage is their data.  Understanding the importance of linking data and getting access to users, MNPS set out on a journey in 2009 to bring down the data silos throughout the organization and develop a data warehouse.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6</a:t>
            </a:fld>
            <a:endParaRPr lang="en-US"/>
          </a:p>
        </p:txBody>
      </p:sp>
    </p:spTree>
    <p:extLst>
      <p:ext uri="{BB962C8B-B14F-4D97-AF65-F5344CB8AC3E}">
        <p14:creationId xmlns:p14="http://schemas.microsoft.com/office/powerpoint/2010/main" val="419928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After almost</a:t>
            </a:r>
            <a:r>
              <a:rPr lang="en-US" sz="1200" b="0" i="0" kern="1200" baseline="0" dirty="0" smtClean="0">
                <a:solidFill>
                  <a:schemeClr val="tx1"/>
                </a:solidFill>
                <a:effectLst/>
                <a:latin typeface="+mn-lt"/>
                <a:ea typeface="+mn-ea"/>
                <a:cs typeface="+mn-cs"/>
              </a:rPr>
              <a:t> one year </a:t>
            </a:r>
            <a:r>
              <a:rPr lang="en-US" sz="1200" b="0" i="0" kern="1200" dirty="0" smtClean="0">
                <a:solidFill>
                  <a:schemeClr val="tx1"/>
                </a:solidFill>
                <a:effectLst/>
                <a:latin typeface="+mn-lt"/>
                <a:ea typeface="+mn-ea"/>
                <a:cs typeface="+mn-cs"/>
              </a:rPr>
              <a:t>of development, the MNPS Data Warehouse went live to users throughout the district in 2010-2011.  Today, our data warehouse</a:t>
            </a:r>
            <a:r>
              <a:rPr lang="en-US" sz="1200" b="0" i="0" kern="1200" baseline="0" dirty="0" smtClean="0">
                <a:solidFill>
                  <a:schemeClr val="tx1"/>
                </a:solidFill>
                <a:effectLst/>
                <a:latin typeface="+mn-lt"/>
                <a:ea typeface="+mn-ea"/>
                <a:cs typeface="+mn-cs"/>
              </a:rPr>
              <a:t> has over 100 different reports with up to 7 years of data and houses over approx. 350 million records of data.</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Having a data warehouse, </a:t>
            </a:r>
            <a:r>
              <a:rPr lang="en-US" sz="1200" b="0" i="0" kern="1200" baseline="0" dirty="0" err="1" smtClean="0">
                <a:solidFill>
                  <a:schemeClr val="tx1"/>
                </a:solidFill>
                <a:effectLst/>
                <a:latin typeface="+mn-lt"/>
                <a:ea typeface="+mn-ea"/>
                <a:cs typeface="+mn-cs"/>
              </a:rPr>
              <a:t>ie</a:t>
            </a:r>
            <a:r>
              <a:rPr lang="en-US" sz="1200" b="0" i="0" kern="1200" baseline="0" dirty="0" smtClean="0">
                <a:solidFill>
                  <a:schemeClr val="tx1"/>
                </a:solidFill>
                <a:effectLst/>
                <a:latin typeface="+mn-lt"/>
                <a:ea typeface="+mn-ea"/>
                <a:cs typeface="+mn-cs"/>
              </a:rPr>
              <a:t> big data system is great.  However, the technological part is probably the easiest part when you look at the parts of big data.  Let’s look at the components of big data, which is a topic not only popular in education but in other industries , such as healthcare, as really the competitive edge in today’s information age is data.  Data is an asset for organizations and organizations that can use it well are rising to the top in their respective fields.</a:t>
            </a:r>
          </a:p>
          <a:p>
            <a:pPr marL="174699" indent="-174699">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C5A835BD-8CDC-4AE7-BE79-C6C92F3E0762}" type="slidenum">
              <a:rPr lang="en-US" smtClean="0"/>
              <a:pPr>
                <a:defRPr/>
              </a:pPr>
              <a:t>7</a:t>
            </a:fld>
            <a:endParaRPr lang="en-US"/>
          </a:p>
        </p:txBody>
      </p:sp>
      <p:sp>
        <p:nvSpPr>
          <p:cNvPr id="5" name="Header Placeholder 4"/>
          <p:cNvSpPr>
            <a:spLocks noGrp="1"/>
          </p:cNvSpPr>
          <p:nvPr>
            <p:ph type="hdr" sz="quarter"/>
          </p:nvPr>
        </p:nvSpPr>
        <p:spPr/>
        <p:txBody>
          <a:bodyPr/>
          <a:lstStyle/>
          <a:p>
            <a:pPr>
              <a:defRPr/>
            </a:pPr>
            <a:r>
              <a:rPr lang="en-US" smtClean="0"/>
              <a:t>MNPS Leads Data Warehouse Overview</a:t>
            </a:r>
            <a:endParaRPr lang="en-US"/>
          </a:p>
        </p:txBody>
      </p:sp>
    </p:spTree>
    <p:extLst>
      <p:ext uri="{BB962C8B-B14F-4D97-AF65-F5344CB8AC3E}">
        <p14:creationId xmlns:p14="http://schemas.microsoft.com/office/powerpoint/2010/main" val="285959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Metro Nashvil</a:t>
            </a:r>
            <a:r>
              <a:rPr lang="en-US" sz="1200" b="0" i="0" kern="1200" baseline="0" dirty="0" smtClean="0">
                <a:solidFill>
                  <a:schemeClr val="tx1"/>
                </a:solidFill>
                <a:effectLst/>
                <a:latin typeface="+mn-lt"/>
                <a:ea typeface="+mn-ea"/>
                <a:cs typeface="+mn-cs"/>
              </a:rPr>
              <a:t>le Public Schools developed brought the world of big data to our district by developing the data warehouse.  When you look at big data, there are three components</a:t>
            </a:r>
            <a:r>
              <a:rPr lang="is-IS" sz="1200" b="0" i="0" kern="1200" baseline="0" dirty="0" smtClean="0">
                <a:solidFill>
                  <a:schemeClr val="tx1"/>
                </a:solidFill>
                <a:effectLst/>
                <a:latin typeface="+mn-lt"/>
                <a:ea typeface="+mn-ea"/>
                <a:cs typeface="+mn-cs"/>
              </a:rPr>
              <a:t>….</a:t>
            </a:r>
          </a:p>
          <a:p>
            <a:endParaRPr lang="is-I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8</a:t>
            </a:fld>
            <a:endParaRPr lang="en-US"/>
          </a:p>
        </p:txBody>
      </p:sp>
    </p:spTree>
    <p:extLst>
      <p:ext uri="{BB962C8B-B14F-4D97-AF65-F5344CB8AC3E}">
        <p14:creationId xmlns:p14="http://schemas.microsoft.com/office/powerpoint/2010/main" val="126745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B0CFB-0DC7-4848-960D-349FF135B913}" type="slidenum">
              <a:rPr lang="en-US" smtClean="0"/>
              <a:t>9</a:t>
            </a:fld>
            <a:endParaRPr lang="en-US"/>
          </a:p>
        </p:txBody>
      </p:sp>
    </p:spTree>
    <p:extLst>
      <p:ext uri="{BB962C8B-B14F-4D97-AF65-F5344CB8AC3E}">
        <p14:creationId xmlns:p14="http://schemas.microsoft.com/office/powerpoint/2010/main" val="67015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Since data has no meaning, I propose to you that the key to answering the driving question of unleashing the power of data for ensuring student success or whatever your goal may be is through the data conversations.  Let me demonstrate what I mean.  You have heard of Charles Dickens and The Tale of Two Cities, right?</a:t>
            </a:r>
            <a:r>
              <a:rPr lang="is-IS" sz="1200" b="0" i="0" kern="1200" baseline="0" dirty="0" smtClean="0">
                <a:solidFill>
                  <a:schemeClr val="tx1"/>
                </a:solidFill>
                <a:effectLst/>
                <a:latin typeface="+mn-lt"/>
                <a:ea typeface="+mn-ea"/>
                <a:cs typeface="+mn-cs"/>
              </a:rPr>
              <a:t>….  Let’s take time for me to tell you about the Tale of Two Data Meetings, then we will dive into the Data Informed Decision Making Ecosystem I’ve developed.</a:t>
            </a:r>
            <a:endParaRPr lang="en-US"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B0CFB-0DC7-4848-960D-349FF135B913}" type="slidenum">
              <a:rPr lang="en-US" smtClean="0"/>
              <a:t>10</a:t>
            </a:fld>
            <a:endParaRPr lang="en-US"/>
          </a:p>
        </p:txBody>
      </p:sp>
    </p:spTree>
    <p:extLst>
      <p:ext uri="{BB962C8B-B14F-4D97-AF65-F5344CB8AC3E}">
        <p14:creationId xmlns:p14="http://schemas.microsoft.com/office/powerpoint/2010/main" val="347819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19200"/>
            <a:ext cx="5384800" cy="4953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219200"/>
            <a:ext cx="5384800" cy="4953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DCA-CE05-40E5-8B7B-8559673DA3C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extLst>
      <p:ext uri="{BB962C8B-B14F-4D97-AF65-F5344CB8AC3E}">
        <p14:creationId xmlns:p14="http://schemas.microsoft.com/office/powerpoint/2010/main" val="10781334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19200"/>
            <a:ext cx="5384800" cy="4953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219200"/>
            <a:ext cx="5384800" cy="4953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DCA-CE05-40E5-8B7B-8559673DA3C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extLst>
      <p:ext uri="{BB962C8B-B14F-4D97-AF65-F5344CB8AC3E}">
        <p14:creationId xmlns:p14="http://schemas.microsoft.com/office/powerpoint/2010/main" val="35156764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095AA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Aft>
                <a:spcPts val="600"/>
              </a:spcAft>
              <a:defRPr/>
            </a:lvl1pPr>
            <a:lvl2pPr>
              <a:lnSpc>
                <a:spcPct val="90000"/>
              </a:lnSpc>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E72A8514-9392-4440-943C-AB226B25958C}" type="slidenum">
              <a:rPr lang="en-US"/>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extLst>
      <p:ext uri="{BB962C8B-B14F-4D97-AF65-F5344CB8AC3E}">
        <p14:creationId xmlns:p14="http://schemas.microsoft.com/office/powerpoint/2010/main" val="323969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34" y="118130"/>
            <a:ext cx="8596668" cy="1320800"/>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447147" y="1438931"/>
            <a:ext cx="8826855" cy="4602432"/>
          </a:xfrm>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Aft>
                <a:spcPts val="600"/>
              </a:spcAft>
              <a:defRPr/>
            </a:lvl1pPr>
            <a:lvl2pPr>
              <a:lnSpc>
                <a:spcPct val="90000"/>
              </a:lnSpc>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DCA-CE05-40E5-8B7B-8559673DA3CF}"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extLst>
      <p:ext uri="{BB962C8B-B14F-4D97-AF65-F5344CB8AC3E}">
        <p14:creationId xmlns:p14="http://schemas.microsoft.com/office/powerpoint/2010/main" val="13419733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Aft>
                <a:spcPts val="600"/>
              </a:spcAft>
              <a:defRPr/>
            </a:lvl1pPr>
            <a:lvl2pPr>
              <a:lnSpc>
                <a:spcPct val="90000"/>
              </a:lnSpc>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DCA-CE05-40E5-8B7B-8559673DA3CF}"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extLst>
      <p:ext uri="{BB962C8B-B14F-4D97-AF65-F5344CB8AC3E}">
        <p14:creationId xmlns:p14="http://schemas.microsoft.com/office/powerpoint/2010/main" val="1326616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163881"/>
            <a:ext cx="1628218" cy="48521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6074719"/>
            <a:ext cx="1699846" cy="6635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 id="2147483671" r:id="rId20"/>
    <p:sldLayoutId id="2147483672"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www.dropbox.com/sh/rk72yll4lllow6q/AACQCkQ054PC0bQuVGhpz6IAa?dl=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vimeo.com/177430339" TargetMode="External"/><Relationship Id="rId5" Type="http://schemas.openxmlformats.org/officeDocument/2006/relationships/hyperlink" Target="https://www.dropbox.com/sh/wvj0779rw7j25rm/AABlHQaOKx9vM00HgeDVsNnta?dl=0" TargetMode="Externa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hyperlink" Target="http://www.mnpscollaboration.org/"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08" y="2439703"/>
            <a:ext cx="8558895" cy="1646302"/>
          </a:xfrm>
        </p:spPr>
        <p:txBody>
          <a:bodyPr/>
          <a:lstStyle/>
          <a:p>
            <a:pPr algn="l"/>
            <a:r>
              <a:rPr lang="en-US" sz="4400" b="1" dirty="0"/>
              <a:t>Fostering a Culture of </a:t>
            </a:r>
            <a:r>
              <a:rPr lang="en-US" sz="4400" b="1" dirty="0" smtClean="0"/>
              <a:t/>
            </a:r>
            <a:br>
              <a:rPr lang="en-US" sz="4400" b="1" dirty="0" smtClean="0"/>
            </a:br>
            <a:r>
              <a:rPr lang="en-US" sz="4400" b="1" dirty="0" smtClean="0"/>
              <a:t>Data-Informed </a:t>
            </a:r>
            <a:r>
              <a:rPr lang="en-US" sz="4400" b="1" dirty="0"/>
              <a:t>Decision Making</a:t>
            </a:r>
          </a:p>
        </p:txBody>
      </p:sp>
      <p:sp>
        <p:nvSpPr>
          <p:cNvPr id="3" name="Subtitle 2"/>
          <p:cNvSpPr>
            <a:spLocks noGrp="1"/>
          </p:cNvSpPr>
          <p:nvPr>
            <p:ph type="subTitle" idx="1"/>
          </p:nvPr>
        </p:nvSpPr>
        <p:spPr>
          <a:xfrm>
            <a:off x="1507067" y="4050833"/>
            <a:ext cx="7766936" cy="2094990"/>
          </a:xfrm>
        </p:spPr>
        <p:txBody>
          <a:bodyPr>
            <a:normAutofit/>
          </a:bodyPr>
          <a:lstStyle/>
          <a:p>
            <a:r>
              <a:rPr lang="en-US" b="1" dirty="0" smtClean="0"/>
              <a:t>Dr. Margie Johnson</a:t>
            </a:r>
            <a:endParaRPr lang="en-US" b="1" dirty="0"/>
          </a:p>
          <a:p>
            <a:r>
              <a:rPr lang="en-US" b="1" dirty="0" smtClean="0"/>
              <a:t>Business Intelligence Coordinator</a:t>
            </a:r>
            <a:endParaRPr lang="en-US" b="1" dirty="0"/>
          </a:p>
          <a:p>
            <a:r>
              <a:rPr lang="en-US" b="1" dirty="0" smtClean="0"/>
              <a:t>Metropolitan Nashville Public Schools (MNPS)</a:t>
            </a:r>
            <a:endParaRPr lang="en-US" b="1" dirty="0"/>
          </a:p>
          <a:p>
            <a:r>
              <a:rPr lang="en-US" b="1" dirty="0" smtClean="0"/>
              <a:t>August 11, 2016</a:t>
            </a:r>
            <a:endParaRPr lang="en-US" b="1" dirty="0"/>
          </a:p>
        </p:txBody>
      </p:sp>
      <p:pic>
        <p:nvPicPr>
          <p:cNvPr id="5" name="Picture 4"/>
          <p:cNvPicPr>
            <a:picLocks noChangeAspect="1"/>
          </p:cNvPicPr>
          <p:nvPr/>
        </p:nvPicPr>
        <p:blipFill>
          <a:blip r:embed="rId3"/>
          <a:stretch>
            <a:fillRect/>
          </a:stretch>
        </p:blipFill>
        <p:spPr>
          <a:xfrm>
            <a:off x="422524" y="-220396"/>
            <a:ext cx="4584201" cy="30784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4" y="5441101"/>
            <a:ext cx="3610708" cy="1409443"/>
          </a:xfrm>
          <a:prstGeom prst="rect">
            <a:avLst/>
          </a:prstGeom>
        </p:spPr>
      </p:pic>
    </p:spTree>
    <p:extLst>
      <p:ext uri="{BB962C8B-B14F-4D97-AF65-F5344CB8AC3E}">
        <p14:creationId xmlns:p14="http://schemas.microsoft.com/office/powerpoint/2010/main" val="184463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3890"/>
            <a:ext cx="9741877" cy="3724096"/>
          </a:xfrm>
          <a:prstGeom prst="rect">
            <a:avLst/>
          </a:prstGeom>
        </p:spPr>
        <p:txBody>
          <a:bodyPr wrap="square">
            <a:spAutoFit/>
          </a:bodyPr>
          <a:lstStyle/>
          <a:p>
            <a:pPr algn="ctr"/>
            <a:r>
              <a:rPr lang="en-US" sz="6000" b="1" dirty="0">
                <a:solidFill>
                  <a:srgbClr val="0070C0"/>
                </a:solidFill>
              </a:rPr>
              <a:t>Data</a:t>
            </a:r>
            <a:r>
              <a:rPr lang="en-US" sz="6600" dirty="0">
                <a:latin typeface="+mj-lt"/>
              </a:rPr>
              <a:t> </a:t>
            </a:r>
            <a:r>
              <a:rPr lang="en-US" sz="5400" dirty="0">
                <a:latin typeface="+mj-lt"/>
              </a:rPr>
              <a:t>have </a:t>
            </a:r>
            <a:r>
              <a:rPr lang="en-US" sz="6000" b="1" dirty="0">
                <a:solidFill>
                  <a:srgbClr val="0070C0"/>
                </a:solidFill>
              </a:rPr>
              <a:t>no</a:t>
            </a:r>
            <a:r>
              <a:rPr lang="en-US" sz="6600" dirty="0">
                <a:latin typeface="+mj-lt"/>
              </a:rPr>
              <a:t> </a:t>
            </a:r>
            <a:r>
              <a:rPr lang="en-US" sz="6000" b="1" dirty="0">
                <a:solidFill>
                  <a:srgbClr val="0070C0"/>
                </a:solidFill>
              </a:rPr>
              <a:t>meaning</a:t>
            </a:r>
            <a:r>
              <a:rPr lang="en-US" sz="5400" dirty="0">
                <a:latin typeface="+mj-lt"/>
              </a:rPr>
              <a:t>.  </a:t>
            </a:r>
            <a:r>
              <a:rPr lang="en-US" sz="6000" b="1" dirty="0">
                <a:solidFill>
                  <a:srgbClr val="0070C0"/>
                </a:solidFill>
              </a:rPr>
              <a:t>Meaning</a:t>
            </a:r>
            <a:r>
              <a:rPr lang="en-US" sz="6600" dirty="0">
                <a:latin typeface="+mj-lt"/>
              </a:rPr>
              <a:t> </a:t>
            </a:r>
            <a:r>
              <a:rPr lang="en-US" sz="5400" dirty="0">
                <a:latin typeface="+mj-lt"/>
              </a:rPr>
              <a:t>is </a:t>
            </a:r>
            <a:r>
              <a:rPr lang="en-US" sz="6000" b="1" dirty="0">
                <a:solidFill>
                  <a:srgbClr val="0070C0"/>
                </a:solidFill>
              </a:rPr>
              <a:t>imposed</a:t>
            </a:r>
            <a:r>
              <a:rPr lang="en-US" sz="6600" dirty="0">
                <a:latin typeface="+mj-lt"/>
              </a:rPr>
              <a:t> </a:t>
            </a:r>
            <a:r>
              <a:rPr lang="en-US" sz="5400" dirty="0">
                <a:latin typeface="+mj-lt"/>
              </a:rPr>
              <a:t>through </a:t>
            </a:r>
            <a:r>
              <a:rPr lang="en-US" sz="6000" b="1" dirty="0">
                <a:solidFill>
                  <a:srgbClr val="0070C0"/>
                </a:solidFill>
              </a:rPr>
              <a:t>interpretation </a:t>
            </a:r>
          </a:p>
          <a:p>
            <a:pPr algn="ctr"/>
            <a:r>
              <a:rPr lang="en-US" sz="3600" dirty="0">
                <a:latin typeface="+mj-lt"/>
              </a:rPr>
              <a:t>(Wellman &amp; Lipton, 2004, pp. ix-xi).</a:t>
            </a:r>
          </a:p>
        </p:txBody>
      </p:sp>
      <p:pic>
        <p:nvPicPr>
          <p:cNvPr id="1026" name="Picture 2" descr="http://static1.squarespace.com/static/54652521e4b0045935420a6c/t/548dee03e4b0f1b25cb560d5/1418587652009/Data.jpg?format=1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005" y="3610206"/>
            <a:ext cx="6751866" cy="2219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79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9270"/>
            <a:ext cx="10093568" cy="1143000"/>
          </a:xfrm>
        </p:spPr>
        <p:txBody>
          <a:bodyPr>
            <a:normAutofit/>
          </a:bodyPr>
          <a:lstStyle/>
          <a:p>
            <a:pPr algn="l"/>
            <a:r>
              <a:rPr lang="en-US" dirty="0"/>
              <a:t>The Tale of Two Data Meetings</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26" y="1302270"/>
            <a:ext cx="4213233" cy="2831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4543259" y="3391050"/>
            <a:ext cx="4497271" cy="2376703"/>
          </a:xfrm>
          <a:prstGeom prst="rect">
            <a:avLst/>
          </a:prstGeom>
        </p:spPr>
      </p:pic>
    </p:spTree>
    <p:extLst>
      <p:ext uri="{BB962C8B-B14F-4D97-AF65-F5344CB8AC3E}">
        <p14:creationId xmlns:p14="http://schemas.microsoft.com/office/powerpoint/2010/main" val="1358002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664" y="0"/>
            <a:ext cx="9012236" cy="6056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7052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03934"/>
            <a:ext cx="9791701" cy="914400"/>
          </a:xfrm>
        </p:spPr>
        <p:txBody>
          <a:bodyPr>
            <a:normAutofit/>
          </a:bodyPr>
          <a:lstStyle/>
          <a:p>
            <a:pPr algn="l"/>
            <a:r>
              <a:rPr lang="en-US" sz="5400" dirty="0"/>
              <a:t>Observations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970" y="1158034"/>
            <a:ext cx="3783330" cy="5044440"/>
          </a:xfrm>
          <a:prstGeom prst="rect">
            <a:avLst/>
          </a:prstGeom>
        </p:spPr>
      </p:pic>
    </p:spTree>
    <p:extLst>
      <p:ext uri="{BB962C8B-B14F-4D97-AF65-F5344CB8AC3E}">
        <p14:creationId xmlns:p14="http://schemas.microsoft.com/office/powerpoint/2010/main" val="2088538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0751"/>
            <a:ext cx="10464625" cy="1143000"/>
          </a:xfrm>
        </p:spPr>
        <p:txBody>
          <a:bodyPr>
            <a:normAutofit/>
          </a:bodyPr>
          <a:lstStyle/>
          <a:p>
            <a:pPr algn="l"/>
            <a:r>
              <a:rPr lang="en-US" sz="5400" dirty="0"/>
              <a:t>MNPS Virtual Data Wall Card</a:t>
            </a:r>
          </a:p>
        </p:txBody>
      </p:sp>
      <p:grpSp>
        <p:nvGrpSpPr>
          <p:cNvPr id="13" name="Group 12"/>
          <p:cNvGrpSpPr/>
          <p:nvPr/>
        </p:nvGrpSpPr>
        <p:grpSpPr>
          <a:xfrm>
            <a:off x="469900" y="1016000"/>
            <a:ext cx="8801100" cy="4622800"/>
            <a:chOff x="0" y="1371600"/>
            <a:chExt cx="9124950" cy="5029200"/>
          </a:xfrm>
        </p:grpSpPr>
        <p:pic>
          <p:nvPicPr>
            <p:cNvPr id="14" name="Picture 13"/>
            <p:cNvPicPr>
              <a:picLocks noChangeAspect="1"/>
            </p:cNvPicPr>
            <p:nvPr/>
          </p:nvPicPr>
          <p:blipFill>
            <a:blip r:embed="rId3"/>
            <a:stretch>
              <a:fillRect/>
            </a:stretch>
          </p:blipFill>
          <p:spPr>
            <a:xfrm>
              <a:off x="0" y="1371600"/>
              <a:ext cx="9124950" cy="50292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107" y="1573222"/>
              <a:ext cx="1905027" cy="2287156"/>
            </a:xfrm>
            <a:prstGeom prst="rect">
              <a:avLst/>
            </a:prstGeom>
          </p:spPr>
        </p:pic>
        <p:sp>
          <p:nvSpPr>
            <p:cNvPr id="16" name="TextBox 11"/>
            <p:cNvSpPr txBox="1"/>
            <p:nvPr/>
          </p:nvSpPr>
          <p:spPr>
            <a:xfrm>
              <a:off x="1960742" y="5315695"/>
              <a:ext cx="378640" cy="397827"/>
            </a:xfrm>
            <a:prstGeom prst="rect">
              <a:avLst/>
            </a:prstGeom>
            <a:solidFill>
              <a:schemeClr val="bg1"/>
            </a:solidFill>
          </p:spPr>
          <p:txBody>
            <a:bodyPr wrap="square" rtlCol="0">
              <a:no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sp>
          <p:nvSpPr>
            <p:cNvPr id="17" name="TextBox 18"/>
            <p:cNvSpPr txBox="1"/>
            <p:nvPr/>
          </p:nvSpPr>
          <p:spPr>
            <a:xfrm>
              <a:off x="1960742" y="4584741"/>
              <a:ext cx="378640" cy="397827"/>
            </a:xfrm>
            <a:prstGeom prst="rect">
              <a:avLst/>
            </a:prstGeom>
            <a:solidFill>
              <a:schemeClr val="bg1"/>
            </a:solidFill>
          </p:spPr>
          <p:txBody>
            <a:bodyPr wrap="square" rtlCol="0">
              <a:no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5429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881" y="258011"/>
            <a:ext cx="8737600" cy="5536902"/>
            <a:chOff x="825325" y="1619513"/>
            <a:chExt cx="7912275" cy="5060389"/>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133114" y="1619513"/>
              <a:ext cx="7604486" cy="5060389"/>
            </a:xfrm>
            <a:prstGeom prst="rect">
              <a:avLst/>
            </a:prstGeom>
          </p:spPr>
        </p:pic>
        <p:sp>
          <p:nvSpPr>
            <p:cNvPr id="6" name="Rectangle 5"/>
            <p:cNvSpPr/>
            <p:nvPr/>
          </p:nvSpPr>
          <p:spPr>
            <a:xfrm>
              <a:off x="825325" y="2082800"/>
              <a:ext cx="2857675"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10109201" cy="1143000"/>
          </a:xfrm>
        </p:spPr>
        <p:txBody>
          <a:bodyPr>
            <a:normAutofit/>
          </a:bodyPr>
          <a:lstStyle/>
          <a:p>
            <a:pPr algn="l"/>
            <a:r>
              <a:rPr lang="en-US" sz="5400" dirty="0"/>
              <a:t>Theories of Causation</a:t>
            </a:r>
            <a:endParaRPr lang="en-US" sz="5100" dirty="0"/>
          </a:p>
        </p:txBody>
      </p:sp>
      <p:sp>
        <p:nvSpPr>
          <p:cNvPr id="3" name="TextBox 2"/>
          <p:cNvSpPr txBox="1"/>
          <p:nvPr/>
        </p:nvSpPr>
        <p:spPr>
          <a:xfrm>
            <a:off x="2849880" y="5794913"/>
            <a:ext cx="3144519" cy="369332"/>
          </a:xfrm>
          <a:prstGeom prst="rect">
            <a:avLst/>
          </a:prstGeom>
          <a:noFill/>
        </p:spPr>
        <p:txBody>
          <a:bodyPr wrap="square" rtlCol="0">
            <a:spAutoFit/>
          </a:bodyPr>
          <a:lstStyle/>
          <a:p>
            <a:r>
              <a:rPr lang="en-US" dirty="0"/>
              <a:t>--Wellman &amp; Lipton, 2012</a:t>
            </a:r>
          </a:p>
        </p:txBody>
      </p:sp>
    </p:spTree>
    <p:extLst>
      <p:ext uri="{BB962C8B-B14F-4D97-AF65-F5344CB8AC3E}">
        <p14:creationId xmlns:p14="http://schemas.microsoft.com/office/powerpoint/2010/main" val="3741274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09"/>
            <a:ext cx="10380663" cy="1143000"/>
          </a:xfrm>
        </p:spPr>
        <p:txBody>
          <a:bodyPr>
            <a:normAutofit/>
          </a:bodyPr>
          <a:lstStyle/>
          <a:p>
            <a:pPr algn="l"/>
            <a:r>
              <a:rPr lang="en-US" sz="5400" dirty="0"/>
              <a:t>Comparison of Data Meetings</a:t>
            </a:r>
            <a:endParaRPr lang="en-US" sz="5100" dirty="0"/>
          </a:p>
        </p:txBody>
      </p:sp>
      <p:grpSp>
        <p:nvGrpSpPr>
          <p:cNvPr id="7" name="Group 6"/>
          <p:cNvGrpSpPr/>
          <p:nvPr/>
        </p:nvGrpSpPr>
        <p:grpSpPr>
          <a:xfrm>
            <a:off x="590428" y="1045309"/>
            <a:ext cx="8996605" cy="5322276"/>
            <a:chOff x="648180" y="1696103"/>
            <a:chExt cx="7665197" cy="5044879"/>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48180" y="1696103"/>
              <a:ext cx="7665197" cy="5044879"/>
            </a:xfrm>
            <a:prstGeom prst="rect">
              <a:avLst/>
            </a:prstGeom>
          </p:spPr>
        </p:pic>
        <p:pic>
          <p:nvPicPr>
            <p:cNvPr id="10"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1763" y="3505200"/>
              <a:ext cx="1494101" cy="10041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0553" y="3090374"/>
              <a:ext cx="687667" cy="916889"/>
            </a:xfrm>
            <a:prstGeom prst="rect">
              <a:avLst/>
            </a:prstGeom>
          </p:spPr>
        </p:pic>
      </p:grpSp>
      <p:pic>
        <p:nvPicPr>
          <p:cNvPr id="4" name="Picture 3"/>
          <p:cNvPicPr>
            <a:picLocks noChangeAspect="1"/>
          </p:cNvPicPr>
          <p:nvPr/>
        </p:nvPicPr>
        <p:blipFill>
          <a:blip r:embed="rId6"/>
          <a:stretch>
            <a:fillRect/>
          </a:stretch>
        </p:blipFill>
        <p:spPr>
          <a:xfrm>
            <a:off x="7027028" y="3898699"/>
            <a:ext cx="1943071" cy="1026868"/>
          </a:xfrm>
          <a:prstGeom prst="rect">
            <a:avLst/>
          </a:prstGeom>
        </p:spPr>
      </p:pic>
    </p:spTree>
    <p:extLst>
      <p:ext uri="{BB962C8B-B14F-4D97-AF65-F5344CB8AC3E}">
        <p14:creationId xmlns:p14="http://schemas.microsoft.com/office/powerpoint/2010/main" val="1422189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0"/>
            <a:ext cx="9258300" cy="6222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ounded Rectangle 6"/>
          <p:cNvSpPr/>
          <p:nvPr/>
        </p:nvSpPr>
        <p:spPr>
          <a:xfrm>
            <a:off x="1088136" y="2240280"/>
            <a:ext cx="597408" cy="3309620"/>
          </a:xfrm>
          <a:prstGeom prst="round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3300"/>
              </a:solidFill>
            </a:endParaRPr>
          </a:p>
        </p:txBody>
      </p:sp>
      <p:sp>
        <p:nvSpPr>
          <p:cNvPr id="8" name="Rounded Rectangle 7"/>
          <p:cNvSpPr/>
          <p:nvPr/>
        </p:nvSpPr>
        <p:spPr>
          <a:xfrm>
            <a:off x="3231388" y="2782824"/>
            <a:ext cx="597408" cy="2767076"/>
          </a:xfrm>
          <a:prstGeom prst="round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3300"/>
              </a:solidFill>
            </a:endParaRPr>
          </a:p>
        </p:txBody>
      </p:sp>
    </p:spTree>
    <p:extLst>
      <p:ext uri="{BB962C8B-B14F-4D97-AF65-F5344CB8AC3E}">
        <p14:creationId xmlns:p14="http://schemas.microsoft.com/office/powerpoint/2010/main" val="24012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45"/>
            <a:ext cx="9169400" cy="1143000"/>
          </a:xfrm>
        </p:spPr>
        <p:txBody>
          <a:bodyPr>
            <a:noAutofit/>
          </a:bodyPr>
          <a:lstStyle/>
          <a:p>
            <a:pPr algn="ctr"/>
            <a:r>
              <a:rPr lang="en-US" sz="2800" dirty="0"/>
              <a:t>How do we bridge the gap between data and results, so all students have educational success?  </a:t>
            </a:r>
            <a:br>
              <a:rPr lang="en-US" sz="2800" dirty="0"/>
            </a:br>
            <a:r>
              <a:rPr lang="en-US" sz="2800" dirty="0"/>
              <a:t>What is the bridge made of?</a:t>
            </a:r>
          </a:p>
        </p:txBody>
      </p:sp>
      <p:grpSp>
        <p:nvGrpSpPr>
          <p:cNvPr id="10" name="Group 9"/>
          <p:cNvGrpSpPr/>
          <p:nvPr/>
        </p:nvGrpSpPr>
        <p:grpSpPr>
          <a:xfrm>
            <a:off x="0" y="2506387"/>
            <a:ext cx="9499600" cy="4237313"/>
            <a:chOff x="114300" y="1820586"/>
            <a:chExt cx="8839200" cy="3668887"/>
          </a:xfrm>
        </p:grpSpPr>
        <p:pic>
          <p:nvPicPr>
            <p:cNvPr id="5122" name="Picture 2" descr="C:\Users\mljohnson\AppData\Local\Microsoft\Windows\Temporary Internet Files\Content.IE5\DKLLYHZE\MC90001315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820586"/>
              <a:ext cx="8839200" cy="304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685800" y="3472924"/>
              <a:ext cx="8001000" cy="2016549"/>
              <a:chOff x="685800" y="3472923"/>
              <a:chExt cx="8001000" cy="2016549"/>
            </a:xfrm>
          </p:grpSpPr>
          <p:sp>
            <p:nvSpPr>
              <p:cNvPr id="5" name="TextBox 4"/>
              <p:cNvSpPr txBox="1"/>
              <p:nvPr/>
            </p:nvSpPr>
            <p:spPr>
              <a:xfrm>
                <a:off x="685800" y="3472923"/>
                <a:ext cx="1143000" cy="523220"/>
              </a:xfrm>
              <a:prstGeom prst="rect">
                <a:avLst/>
              </a:prstGeom>
              <a:noFill/>
            </p:spPr>
            <p:txBody>
              <a:bodyPr wrap="square" rtlCol="0">
                <a:spAutoFit/>
              </a:bodyPr>
              <a:lstStyle/>
              <a:p>
                <a:pPr algn="ctr"/>
                <a:r>
                  <a:rPr lang="en-US" sz="2800" b="1" dirty="0"/>
                  <a:t>Data</a:t>
                </a:r>
              </a:p>
            </p:txBody>
          </p:sp>
          <p:sp>
            <p:nvSpPr>
              <p:cNvPr id="7" name="TextBox 6"/>
              <p:cNvSpPr txBox="1"/>
              <p:nvPr/>
            </p:nvSpPr>
            <p:spPr>
              <a:xfrm>
                <a:off x="7315200" y="3472923"/>
                <a:ext cx="1371600" cy="523220"/>
              </a:xfrm>
              <a:prstGeom prst="rect">
                <a:avLst/>
              </a:prstGeom>
              <a:noFill/>
            </p:spPr>
            <p:txBody>
              <a:bodyPr wrap="square" rtlCol="0">
                <a:spAutoFit/>
              </a:bodyPr>
              <a:lstStyle/>
              <a:p>
                <a:pPr algn="ctr"/>
                <a:r>
                  <a:rPr lang="en-US" sz="2800" b="1" dirty="0"/>
                  <a:t>Results</a:t>
                </a:r>
              </a:p>
            </p:txBody>
          </p:sp>
          <p:sp>
            <p:nvSpPr>
              <p:cNvPr id="6" name="TextBox 5"/>
              <p:cNvSpPr txBox="1"/>
              <p:nvPr/>
            </p:nvSpPr>
            <p:spPr>
              <a:xfrm>
                <a:off x="3924300" y="5120140"/>
                <a:ext cx="1295400" cy="369332"/>
              </a:xfrm>
              <a:prstGeom prst="rect">
                <a:avLst/>
              </a:prstGeom>
              <a:noFill/>
            </p:spPr>
            <p:txBody>
              <a:bodyPr wrap="square" rtlCol="0">
                <a:spAutoFit/>
              </a:bodyPr>
              <a:lstStyle/>
              <a:p>
                <a:r>
                  <a:rPr lang="en-US" dirty="0"/>
                  <a:t>Love, 2009</a:t>
                </a:r>
              </a:p>
            </p:txBody>
          </p:sp>
        </p:grpSp>
      </p:grpSp>
      <p:sp>
        <p:nvSpPr>
          <p:cNvPr id="3" name="TextBox 2"/>
          <p:cNvSpPr txBox="1"/>
          <p:nvPr/>
        </p:nvSpPr>
        <p:spPr>
          <a:xfrm>
            <a:off x="2176298" y="2099635"/>
            <a:ext cx="5562600" cy="1446550"/>
          </a:xfrm>
          <a:prstGeom prst="rect">
            <a:avLst/>
          </a:prstGeom>
          <a:noFill/>
        </p:spPr>
        <p:txBody>
          <a:bodyPr wrap="square" rtlCol="0">
            <a:spAutoFit/>
          </a:bodyPr>
          <a:lstStyle/>
          <a:p>
            <a:pPr algn="ctr"/>
            <a:r>
              <a:rPr lang="en-US" sz="4400" b="1" dirty="0"/>
              <a:t>Collaborative Inquiry</a:t>
            </a:r>
          </a:p>
        </p:txBody>
      </p:sp>
    </p:spTree>
    <p:extLst>
      <p:ext uri="{BB962C8B-B14F-4D97-AF65-F5344CB8AC3E}">
        <p14:creationId xmlns:p14="http://schemas.microsoft.com/office/powerpoint/2010/main" val="28121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13" y="61248"/>
            <a:ext cx="7379906" cy="1143000"/>
          </a:xfrm>
        </p:spPr>
        <p:txBody>
          <a:bodyPr>
            <a:normAutofit/>
          </a:bodyPr>
          <a:lstStyle/>
          <a:p>
            <a:r>
              <a:rPr lang="en-US" dirty="0" smtClean="0"/>
              <a:t>Collaborative Inquiry</a:t>
            </a:r>
            <a:endParaRPr lang="en-US" dirty="0"/>
          </a:p>
        </p:txBody>
      </p:sp>
      <p:pic>
        <p:nvPicPr>
          <p:cNvPr id="2050" name="Picture 2" descr="C:\Users\mljohnson\AppData\Local\Microsoft\Windows\Temporary Internet Files\Content.IE5\Y5WB50J0\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21194" cy="12626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89861" y="915969"/>
            <a:ext cx="9160933" cy="5878532"/>
          </a:xfrm>
          <a:prstGeom prst="rect">
            <a:avLst/>
          </a:prstGeom>
          <a:noFill/>
        </p:spPr>
        <p:txBody>
          <a:bodyPr wrap="square" rtlCol="0">
            <a:spAutoFit/>
          </a:bodyPr>
          <a:lstStyle/>
          <a:p>
            <a:pPr algn="ctr"/>
            <a:r>
              <a:rPr lang="en-US" sz="3600" b="1" dirty="0">
                <a:solidFill>
                  <a:srgbClr val="0070C0"/>
                </a:solidFill>
              </a:rPr>
              <a:t>Collaborative Inquiry </a:t>
            </a:r>
            <a:r>
              <a:rPr lang="en-US" sz="3200" dirty="0"/>
              <a:t>is stakeholders </a:t>
            </a:r>
            <a:r>
              <a:rPr lang="en-US" sz="3600" b="1" dirty="0">
                <a:solidFill>
                  <a:srgbClr val="0070C0"/>
                </a:solidFill>
              </a:rPr>
              <a:t>working together </a:t>
            </a:r>
            <a:r>
              <a:rPr lang="en-US" sz="3200" dirty="0"/>
              <a:t>to uncover and </a:t>
            </a:r>
            <a:r>
              <a:rPr lang="en-US" sz="3600" b="1" dirty="0">
                <a:solidFill>
                  <a:srgbClr val="0070C0"/>
                </a:solidFill>
              </a:rPr>
              <a:t>understand problems</a:t>
            </a:r>
            <a:r>
              <a:rPr lang="en-US" sz="3200" b="1" dirty="0">
                <a:solidFill>
                  <a:srgbClr val="0070C0"/>
                </a:solidFill>
              </a:rPr>
              <a:t> </a:t>
            </a:r>
            <a:r>
              <a:rPr lang="en-US" sz="3200" dirty="0"/>
              <a:t>and to </a:t>
            </a:r>
            <a:r>
              <a:rPr lang="en-US" sz="3600" b="1" dirty="0">
                <a:solidFill>
                  <a:srgbClr val="0070C0"/>
                </a:solidFill>
              </a:rPr>
              <a:t>test out solutions together</a:t>
            </a:r>
            <a:r>
              <a:rPr lang="en-US" sz="3200" dirty="0"/>
              <a:t> through rigorous </a:t>
            </a:r>
            <a:r>
              <a:rPr lang="en-US" sz="3600" b="1" dirty="0">
                <a:solidFill>
                  <a:srgbClr val="0070C0"/>
                </a:solidFill>
              </a:rPr>
              <a:t>use of data and reflective dialogue</a:t>
            </a:r>
            <a:r>
              <a:rPr lang="en-US" sz="3200" b="1" dirty="0">
                <a:solidFill>
                  <a:srgbClr val="0070C0"/>
                </a:solidFill>
              </a:rPr>
              <a:t>.</a:t>
            </a:r>
          </a:p>
          <a:p>
            <a:pPr algn="ctr"/>
            <a:endParaRPr lang="en-US" sz="3200" b="1" dirty="0">
              <a:solidFill>
                <a:srgbClr val="0070C0"/>
              </a:solidFill>
            </a:endParaRPr>
          </a:p>
          <a:p>
            <a:pPr algn="ctr"/>
            <a:r>
              <a:rPr lang="en-US" sz="3600" b="1" dirty="0" smtClean="0">
                <a:solidFill>
                  <a:srgbClr val="0070C0"/>
                </a:solidFill>
              </a:rPr>
              <a:t>Assumption</a:t>
            </a:r>
            <a:r>
              <a:rPr lang="en-US" sz="3200" dirty="0"/>
              <a:t>: This process </a:t>
            </a:r>
            <a:r>
              <a:rPr lang="en-US" sz="3600" b="1" dirty="0">
                <a:solidFill>
                  <a:srgbClr val="0070C0"/>
                </a:solidFill>
              </a:rPr>
              <a:t>unleashes the resourcefulness</a:t>
            </a:r>
            <a:r>
              <a:rPr lang="en-US" sz="3200" b="1" dirty="0">
                <a:solidFill>
                  <a:srgbClr val="0070C0"/>
                </a:solidFill>
              </a:rPr>
              <a:t> </a:t>
            </a:r>
            <a:r>
              <a:rPr lang="en-US" sz="3200" dirty="0"/>
              <a:t>of stakeholders to </a:t>
            </a:r>
            <a:r>
              <a:rPr lang="en-US" sz="3600" b="1" dirty="0">
                <a:solidFill>
                  <a:srgbClr val="0070C0"/>
                </a:solidFill>
              </a:rPr>
              <a:t>continuously improve learning</a:t>
            </a:r>
            <a:r>
              <a:rPr lang="en-US" sz="3200" dirty="0"/>
              <a:t>.</a:t>
            </a:r>
          </a:p>
          <a:p>
            <a:pPr algn="ctr"/>
            <a:endParaRPr lang="en-US" sz="2800" dirty="0"/>
          </a:p>
          <a:p>
            <a:pPr algn="ctr"/>
            <a:endParaRPr lang="en-US" sz="2800" dirty="0"/>
          </a:p>
        </p:txBody>
      </p:sp>
      <p:sp>
        <p:nvSpPr>
          <p:cNvPr id="8" name="TextBox 7"/>
          <p:cNvSpPr txBox="1"/>
          <p:nvPr/>
        </p:nvSpPr>
        <p:spPr>
          <a:xfrm>
            <a:off x="2530326" y="6221353"/>
            <a:ext cx="5597673" cy="307777"/>
          </a:xfrm>
          <a:prstGeom prst="rect">
            <a:avLst/>
          </a:prstGeom>
          <a:solidFill>
            <a:schemeClr val="bg1"/>
          </a:solidFill>
        </p:spPr>
        <p:txBody>
          <a:bodyPr wrap="square" rtlCol="0">
            <a:spAutoFit/>
          </a:bodyPr>
          <a:lstStyle/>
          <a:p>
            <a:r>
              <a:rPr lang="en-US" sz="1400" dirty="0"/>
              <a:t>Adapted from N. Love, K.E. Stiles, S. Mundy, and </a:t>
            </a:r>
            <a:r>
              <a:rPr lang="en-US" sz="1400" dirty="0" err="1"/>
              <a:t>K.DiRanna</a:t>
            </a:r>
            <a:r>
              <a:rPr lang="en-US" sz="1400" dirty="0"/>
              <a:t>, 2008</a:t>
            </a:r>
          </a:p>
        </p:txBody>
      </p:sp>
    </p:spTree>
    <p:extLst>
      <p:ext uri="{BB962C8B-B14F-4D97-AF65-F5344CB8AC3E}">
        <p14:creationId xmlns:p14="http://schemas.microsoft.com/office/powerpoint/2010/main" val="2826060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16170" y="1920910"/>
            <a:ext cx="9090796" cy="445929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8580" indent="0" algn="ctr">
              <a:spcBef>
                <a:spcPts val="0"/>
              </a:spcBef>
              <a:buFont typeface="Wingdings 3" charset="2"/>
              <a:buNone/>
            </a:pPr>
            <a:r>
              <a:rPr lang="en-US" sz="3600" i="1" dirty="0" smtClean="0"/>
              <a:t>Our purpose today is to learn about the MNPS data warehouse, its implementation and lessons learned, particularly the development of a Data-Informed Decision Making Ecosystem to build capacity of employees to use data for making informed decisions.</a:t>
            </a:r>
            <a:endParaRPr lang="en-US" sz="3600" i="1" dirty="0"/>
          </a:p>
        </p:txBody>
      </p:sp>
      <p:pic>
        <p:nvPicPr>
          <p:cNvPr id="6" name="Picture 5"/>
          <p:cNvPicPr>
            <a:picLocks noChangeAspect="1"/>
          </p:cNvPicPr>
          <p:nvPr/>
        </p:nvPicPr>
        <p:blipFill>
          <a:blip r:embed="rId2"/>
          <a:stretch>
            <a:fillRect/>
          </a:stretch>
        </p:blipFill>
        <p:spPr>
          <a:xfrm>
            <a:off x="88900" y="145615"/>
            <a:ext cx="8922657" cy="1587259"/>
          </a:xfrm>
          <a:prstGeom prst="rect">
            <a:avLst/>
          </a:prstGeom>
        </p:spPr>
      </p:pic>
    </p:spTree>
    <p:extLst>
      <p:ext uri="{BB962C8B-B14F-4D97-AF65-F5344CB8AC3E}">
        <p14:creationId xmlns:p14="http://schemas.microsoft.com/office/powerpoint/2010/main" val="283305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7644"/>
            <a:ext cx="10210800" cy="1143000"/>
          </a:xfrm>
        </p:spPr>
        <p:txBody>
          <a:bodyPr>
            <a:noAutofit/>
          </a:bodyPr>
          <a:lstStyle/>
          <a:p>
            <a:r>
              <a:rPr lang="en-US" sz="3600" dirty="0"/>
              <a:t>Data-Informed Decision Making Ecosystem</a:t>
            </a:r>
          </a:p>
        </p:txBody>
      </p:sp>
      <p:sp>
        <p:nvSpPr>
          <p:cNvPr id="2" name="TextBox 1"/>
          <p:cNvSpPr txBox="1"/>
          <p:nvPr/>
        </p:nvSpPr>
        <p:spPr>
          <a:xfrm>
            <a:off x="4011565" y="6350000"/>
            <a:ext cx="2726574" cy="369332"/>
          </a:xfrm>
          <a:prstGeom prst="rect">
            <a:avLst/>
          </a:prstGeom>
          <a:noFill/>
        </p:spPr>
        <p:txBody>
          <a:bodyPr wrap="square" rtlCol="0">
            <a:spAutoFit/>
          </a:bodyPr>
          <a:lstStyle/>
          <a:p>
            <a:r>
              <a:rPr lang="en-US" dirty="0"/>
              <a:t>--Johnson, 2016</a:t>
            </a:r>
          </a:p>
        </p:txBody>
      </p:sp>
      <p:graphicFrame>
        <p:nvGraphicFramePr>
          <p:cNvPr id="6" name="Diagram 5"/>
          <p:cNvGraphicFramePr/>
          <p:nvPr>
            <p:extLst>
              <p:ext uri="{D42A27DB-BD31-4B8C-83A1-F6EECF244321}">
                <p14:modId xmlns:p14="http://schemas.microsoft.com/office/powerpoint/2010/main" val="3248039678"/>
              </p:ext>
            </p:extLst>
          </p:nvPr>
        </p:nvGraphicFramePr>
        <p:xfrm>
          <a:off x="974042" y="831318"/>
          <a:ext cx="7827058" cy="5518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305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82774" y="1017864"/>
            <a:ext cx="4907025" cy="4468536"/>
            <a:chOff x="2659105" y="2391992"/>
            <a:chExt cx="5018459" cy="5018459"/>
          </a:xfrm>
        </p:grpSpPr>
        <p:sp>
          <p:nvSpPr>
            <p:cNvPr id="14" name="Oval 13"/>
            <p:cNvSpPr/>
            <p:nvPr/>
          </p:nvSpPr>
          <p:spPr>
            <a:xfrm>
              <a:off x="2659105" y="2391992"/>
              <a:ext cx="5018459" cy="501845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5" name="Oval 4"/>
            <p:cNvSpPr/>
            <p:nvPr/>
          </p:nvSpPr>
          <p:spPr>
            <a:xfrm>
              <a:off x="3394041" y="3126928"/>
              <a:ext cx="3548587" cy="35485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3500" tIns="63500" rIns="63500" bIns="63500" numCol="1" spcCol="1270" anchor="ctr" anchorCtr="0">
              <a:noAutofit/>
            </a:bodyPr>
            <a:lstStyle/>
            <a:p>
              <a:pPr algn="ctr" defTabSz="2222500">
                <a:lnSpc>
                  <a:spcPct val="90000"/>
                </a:lnSpc>
                <a:spcBef>
                  <a:spcPct val="0"/>
                </a:spcBef>
                <a:spcAft>
                  <a:spcPct val="35000"/>
                </a:spcAft>
              </a:pPr>
              <a:r>
                <a:rPr lang="en-US" sz="4000" dirty="0">
                  <a:solidFill>
                    <a:schemeClr val="tx1">
                      <a:lumMod val="95000"/>
                      <a:lumOff val="5000"/>
                    </a:schemeClr>
                  </a:solidFill>
                </a:rPr>
                <a:t>Culture of Collaborative Inquiry</a:t>
              </a:r>
            </a:p>
          </p:txBody>
        </p:sp>
      </p:grpSp>
    </p:spTree>
    <p:extLst>
      <p:ext uri="{BB962C8B-B14F-4D97-AF65-F5344CB8AC3E}">
        <p14:creationId xmlns:p14="http://schemas.microsoft.com/office/powerpoint/2010/main" val="1949316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810" y="789883"/>
            <a:ext cx="9574989" cy="5016758"/>
          </a:xfrm>
          <a:prstGeom prst="rect">
            <a:avLst/>
          </a:prstGeom>
          <a:noFill/>
        </p:spPr>
        <p:txBody>
          <a:bodyPr wrap="square" rtlCol="0">
            <a:spAutoFit/>
          </a:bodyPr>
          <a:lstStyle/>
          <a:p>
            <a:pPr algn="ctr"/>
            <a:r>
              <a:rPr lang="en-US" sz="3200" b="1" dirty="0">
                <a:solidFill>
                  <a:srgbClr val="0070C0"/>
                </a:solidFill>
              </a:rPr>
              <a:t>Collaborative</a:t>
            </a:r>
            <a:r>
              <a:rPr lang="en-US" sz="3200" dirty="0"/>
              <a:t> </a:t>
            </a:r>
            <a:r>
              <a:rPr lang="en-US" sz="3200" b="1" dirty="0">
                <a:solidFill>
                  <a:srgbClr val="0070C0"/>
                </a:solidFill>
              </a:rPr>
              <a:t>Inquiry</a:t>
            </a:r>
            <a:r>
              <a:rPr lang="en-US" sz="3200" dirty="0"/>
              <a:t> is a </a:t>
            </a:r>
            <a:r>
              <a:rPr lang="en-US" sz="3200" b="1" dirty="0">
                <a:solidFill>
                  <a:srgbClr val="0070C0"/>
                </a:solidFill>
              </a:rPr>
              <a:t>data-based team </a:t>
            </a:r>
            <a:r>
              <a:rPr lang="en-US" sz="3200" dirty="0"/>
              <a:t>process that consciously uses the </a:t>
            </a:r>
            <a:r>
              <a:rPr lang="en-US" sz="3200" b="1" dirty="0">
                <a:solidFill>
                  <a:srgbClr val="0070C0"/>
                </a:solidFill>
              </a:rPr>
              <a:t>collaborative learning cycle </a:t>
            </a:r>
            <a:r>
              <a:rPr lang="en-US" sz="3200" dirty="0"/>
              <a:t>(activating and engaging, exploring and discovering, and organizing and integrating) and the </a:t>
            </a:r>
            <a:r>
              <a:rPr lang="en-US" sz="3200" b="1" dirty="0">
                <a:solidFill>
                  <a:srgbClr val="0070C0"/>
                </a:solidFill>
              </a:rPr>
              <a:t>qualities of effective groups </a:t>
            </a:r>
            <a:r>
              <a:rPr lang="en-US" sz="3200" dirty="0"/>
              <a:t>(fostering a culture of trust, maintaining a clear focus, taking collective responsibility and data-informed decision-making).</a:t>
            </a:r>
          </a:p>
          <a:p>
            <a:pPr algn="ctr"/>
            <a:endParaRPr lang="en-US" sz="3200" dirty="0"/>
          </a:p>
          <a:p>
            <a:pPr algn="ctr"/>
            <a:endParaRPr lang="en-US" sz="3200"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336384" y="4848261"/>
            <a:ext cx="9157839" cy="1276479"/>
          </a:xfrm>
          <a:prstGeom prst="rect">
            <a:avLst/>
          </a:prstGeom>
        </p:spPr>
      </p:pic>
      <p:sp>
        <p:nvSpPr>
          <p:cNvPr id="8" name="TextBox 7"/>
          <p:cNvSpPr txBox="1"/>
          <p:nvPr/>
        </p:nvSpPr>
        <p:spPr>
          <a:xfrm>
            <a:off x="2603171" y="6272592"/>
            <a:ext cx="4624264" cy="276999"/>
          </a:xfrm>
          <a:prstGeom prst="rect">
            <a:avLst/>
          </a:prstGeom>
          <a:noFill/>
        </p:spPr>
        <p:txBody>
          <a:bodyPr wrap="square" rtlCol="0">
            <a:spAutoFit/>
          </a:bodyPr>
          <a:lstStyle/>
          <a:p>
            <a:pPr algn="ctr"/>
            <a:r>
              <a:rPr lang="en-US" sz="1200" dirty="0"/>
              <a:t>MNPS Collaborative Inquiry Community of Practice</a:t>
            </a:r>
          </a:p>
        </p:txBody>
      </p:sp>
      <p:sp>
        <p:nvSpPr>
          <p:cNvPr id="2" name="Title 1"/>
          <p:cNvSpPr>
            <a:spLocks noGrp="1"/>
          </p:cNvSpPr>
          <p:nvPr>
            <p:ph type="title"/>
          </p:nvPr>
        </p:nvSpPr>
        <p:spPr>
          <a:xfrm>
            <a:off x="0" y="46933"/>
            <a:ext cx="8681171" cy="857250"/>
          </a:xfrm>
        </p:spPr>
        <p:txBody>
          <a:bodyPr>
            <a:normAutofit/>
          </a:bodyPr>
          <a:lstStyle/>
          <a:p>
            <a:pPr algn="l"/>
            <a:r>
              <a:rPr lang="en-US" b="1" dirty="0">
                <a:latin typeface="+mn-lt"/>
                <a:ea typeface="ＭＳ Ｐゴシック" panose="020B0600070205080204" pitchFamily="34" charset="-128"/>
              </a:rPr>
              <a:t>MNPS</a:t>
            </a:r>
            <a:r>
              <a:rPr lang="en-US" sz="2100" dirty="0"/>
              <a:t> </a:t>
            </a:r>
            <a:r>
              <a:rPr lang="en-US" b="1" dirty="0">
                <a:latin typeface="+mn-lt"/>
                <a:ea typeface="ＭＳ Ｐゴシック" panose="020B0600070205080204" pitchFamily="34" charset="-128"/>
              </a:rPr>
              <a:t>Collaborative</a:t>
            </a:r>
            <a:r>
              <a:rPr lang="en-US" sz="2100" dirty="0"/>
              <a:t> </a:t>
            </a:r>
            <a:r>
              <a:rPr lang="en-US" b="1" dirty="0">
                <a:latin typeface="+mn-lt"/>
                <a:ea typeface="ＭＳ Ｐゴシック" panose="020B0600070205080204" pitchFamily="34" charset="-128"/>
              </a:rPr>
              <a:t>Inquiry</a:t>
            </a:r>
          </a:p>
        </p:txBody>
      </p:sp>
    </p:spTree>
    <p:extLst>
      <p:ext uri="{BB962C8B-B14F-4D97-AF65-F5344CB8AC3E}">
        <p14:creationId xmlns:p14="http://schemas.microsoft.com/office/powerpoint/2010/main" val="1490328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7" name="Rectangle 2"/>
          <p:cNvSpPr>
            <a:spLocks noGrp="1" noChangeArrowheads="1"/>
          </p:cNvSpPr>
          <p:nvPr>
            <p:ph type="title"/>
          </p:nvPr>
        </p:nvSpPr>
        <p:spPr>
          <a:xfrm>
            <a:off x="-1" y="43865"/>
            <a:ext cx="9155723" cy="448573"/>
          </a:xfrm>
        </p:spPr>
        <p:txBody>
          <a:bodyPr>
            <a:normAutofit fontScale="90000"/>
          </a:bodyPr>
          <a:lstStyle/>
          <a:p>
            <a:pPr algn="ctr"/>
            <a:r>
              <a:rPr lang="en-US" sz="4900" dirty="0"/>
              <a:t>Collaborative</a:t>
            </a:r>
            <a:r>
              <a:rPr lang="en-US" b="1" dirty="0" smtClean="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L</a:t>
            </a:r>
            <a:r>
              <a:rPr lang="en-US" b="1" dirty="0" smtClean="0">
                <a:ea typeface="ＭＳ Ｐゴシック" pitchFamily="-84" charset="-128"/>
                <a:cs typeface="ＭＳ Ｐゴシック" pitchFamily="-84" charset="-128"/>
              </a:rPr>
              <a:t>earning Cycle</a:t>
            </a:r>
            <a:endParaRPr lang="en-US" sz="1350" dirty="0">
              <a:ea typeface="ＭＳ Ｐゴシック" pitchFamily="-84" charset="-128"/>
              <a:cs typeface="ＭＳ Ｐゴシック" pitchFamily="-84" charset="-128"/>
            </a:endParaRPr>
          </a:p>
        </p:txBody>
      </p:sp>
      <p:grpSp>
        <p:nvGrpSpPr>
          <p:cNvPr id="4" name="Group 3"/>
          <p:cNvGrpSpPr/>
          <p:nvPr/>
        </p:nvGrpSpPr>
        <p:grpSpPr>
          <a:xfrm>
            <a:off x="1012874" y="867460"/>
            <a:ext cx="8479279" cy="5310601"/>
            <a:chOff x="1152029" y="1780730"/>
            <a:chExt cx="6500671" cy="3819525"/>
          </a:xfrm>
        </p:grpSpPr>
        <p:sp>
          <p:nvSpPr>
            <p:cNvPr id="12" name="Oval 11"/>
            <p:cNvSpPr/>
            <p:nvPr/>
          </p:nvSpPr>
          <p:spPr>
            <a:xfrm>
              <a:off x="1893251" y="1780730"/>
              <a:ext cx="4086225" cy="3819525"/>
            </a:xfrm>
            <a:prstGeom prst="ellipse">
              <a:avLst/>
            </a:prstGeom>
            <a:solidFill>
              <a:schemeClr val="bg1"/>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ext Box 9"/>
            <p:cNvSpPr txBox="1">
              <a:spLocks noChangeArrowheads="1"/>
            </p:cNvSpPr>
            <p:nvPr/>
          </p:nvSpPr>
          <p:spPr bwMode="auto">
            <a:xfrm>
              <a:off x="4300375" y="1956138"/>
              <a:ext cx="3200399" cy="807243"/>
            </a:xfrm>
            <a:prstGeom prst="rect">
              <a:avLst/>
            </a:prstGeom>
            <a:solidFill>
              <a:schemeClr val="bg1"/>
            </a:solidFill>
            <a:ln w="9525">
              <a:noFill/>
              <a:miter lim="800000"/>
              <a:headEnd/>
              <a:tailEnd/>
            </a:ln>
          </p:spPr>
          <p:txBody>
            <a:bodyPr wrap="square">
              <a:prstTxWarp prst="textNoShape">
                <a:avLst/>
              </a:prstTxWarp>
              <a:spAutoFit/>
            </a:bodyPr>
            <a:lstStyle/>
            <a:p>
              <a:pPr eaLnBrk="0" hangingPunct="0"/>
              <a:r>
                <a:rPr lang="en-US" sz="1500" b="1" dirty="0">
                  <a:latin typeface="Arial" pitchFamily="-84" charset="0"/>
                </a:rPr>
                <a:t>Activating and Engaging</a:t>
              </a:r>
            </a:p>
            <a:p>
              <a:pPr eaLnBrk="0" hangingPunct="0">
                <a:buClr>
                  <a:schemeClr val="accent2">
                    <a:lumMod val="75000"/>
                  </a:schemeClr>
                </a:buClr>
                <a:buFont typeface="Arial"/>
                <a:buChar char="•"/>
              </a:pPr>
              <a:r>
                <a:rPr lang="en-US" sz="1500" dirty="0">
                  <a:latin typeface="Arial" pitchFamily="-84" charset="0"/>
                </a:rPr>
                <a:t> </a:t>
              </a:r>
              <a:r>
                <a:rPr lang="en-US" sz="1050" dirty="0">
                  <a:latin typeface="Arial" pitchFamily="-84" charset="0"/>
                </a:rPr>
                <a:t>What assumptions do we bring?</a:t>
              </a:r>
            </a:p>
            <a:p>
              <a:pPr eaLnBrk="0" hangingPunct="0">
                <a:buClr>
                  <a:schemeClr val="accent2">
                    <a:lumMod val="75000"/>
                  </a:schemeClr>
                </a:buClr>
                <a:buFont typeface="Arial"/>
                <a:buChar char="•"/>
              </a:pPr>
              <a:r>
                <a:rPr lang="en-US" sz="1050" dirty="0">
                  <a:latin typeface="Arial" pitchFamily="-84" charset="0"/>
                </a:rPr>
                <a:t> What are some predictions we are making?</a:t>
              </a:r>
            </a:p>
            <a:p>
              <a:pPr eaLnBrk="0" hangingPunct="0">
                <a:buClr>
                  <a:schemeClr val="accent2">
                    <a:lumMod val="75000"/>
                  </a:schemeClr>
                </a:buClr>
                <a:buFont typeface="Arial"/>
                <a:buChar char="•"/>
              </a:pPr>
              <a:r>
                <a:rPr lang="en-US" sz="1050" dirty="0">
                  <a:latin typeface="Arial" pitchFamily="-84" charset="0"/>
                </a:rPr>
                <a:t> What questions are we asking?</a:t>
              </a:r>
            </a:p>
            <a:p>
              <a:pPr eaLnBrk="0" hangingPunct="0">
                <a:buClr>
                  <a:schemeClr val="accent2">
                    <a:lumMod val="75000"/>
                  </a:schemeClr>
                </a:buClr>
                <a:buFont typeface="Arial"/>
                <a:buChar char="•"/>
              </a:pPr>
              <a:r>
                <a:rPr lang="en-US" sz="1050" dirty="0">
                  <a:latin typeface="Arial" pitchFamily="-84" charset="0"/>
                </a:rPr>
                <a:t> What are some possibilities for learning?</a:t>
              </a:r>
            </a:p>
          </p:txBody>
        </p:sp>
        <p:sp>
          <p:nvSpPr>
            <p:cNvPr id="19" name="Text Box 9"/>
            <p:cNvSpPr txBox="1">
              <a:spLocks noChangeArrowheads="1"/>
            </p:cNvSpPr>
            <p:nvPr/>
          </p:nvSpPr>
          <p:spPr bwMode="auto">
            <a:xfrm>
              <a:off x="5150801" y="3955049"/>
              <a:ext cx="2501899" cy="928526"/>
            </a:xfrm>
            <a:prstGeom prst="rect">
              <a:avLst/>
            </a:prstGeom>
            <a:solidFill>
              <a:schemeClr val="bg1"/>
            </a:solidFill>
            <a:ln w="9525">
              <a:noFill/>
              <a:miter lim="800000"/>
              <a:headEnd/>
              <a:tailEnd/>
            </a:ln>
          </p:spPr>
          <p:txBody>
            <a:bodyPr wrap="square">
              <a:prstTxWarp prst="textNoShape">
                <a:avLst/>
              </a:prstTxWarp>
              <a:spAutoFit/>
            </a:bodyPr>
            <a:lstStyle/>
            <a:p>
              <a:pPr eaLnBrk="0" hangingPunct="0"/>
              <a:r>
                <a:rPr lang="en-US" sz="1500" b="1" dirty="0">
                  <a:latin typeface="Arial" pitchFamily="-84" charset="0"/>
                </a:rPr>
                <a:t>Exploring and Discovering</a:t>
              </a:r>
            </a:p>
            <a:p>
              <a:pPr eaLnBrk="0" hangingPunct="0">
                <a:buClr>
                  <a:schemeClr val="accent2">
                    <a:lumMod val="75000"/>
                  </a:schemeClr>
                </a:buClr>
                <a:buFont typeface="Arial"/>
                <a:buChar char="•"/>
              </a:pPr>
              <a:r>
                <a:rPr lang="en-US" sz="1050" dirty="0">
                  <a:latin typeface="Arial" pitchFamily="-84" charset="0"/>
                </a:rPr>
                <a:t> What important points seem to pop out?</a:t>
              </a:r>
            </a:p>
            <a:p>
              <a:pPr eaLnBrk="0" hangingPunct="0">
                <a:buClr>
                  <a:schemeClr val="accent2">
                    <a:lumMod val="75000"/>
                  </a:schemeClr>
                </a:buClr>
                <a:buFont typeface="Arial"/>
                <a:buChar char="•"/>
              </a:pPr>
              <a:r>
                <a:rPr lang="en-US" sz="1050" dirty="0">
                  <a:latin typeface="Arial" pitchFamily="-84" charset="0"/>
                </a:rPr>
                <a:t> What patterns, categories, or trends are emerging?</a:t>
              </a:r>
            </a:p>
            <a:p>
              <a:pPr eaLnBrk="0" hangingPunct="0">
                <a:buClr>
                  <a:schemeClr val="accent2">
                    <a:lumMod val="75000"/>
                  </a:schemeClr>
                </a:buClr>
                <a:buFont typeface="Arial"/>
                <a:buChar char="•"/>
              </a:pPr>
              <a:r>
                <a:rPr lang="en-US" sz="1050" dirty="0">
                  <a:latin typeface="Arial" pitchFamily="-84" charset="0"/>
                </a:rPr>
                <a:t> What seems to be surprising or unexpected?</a:t>
              </a:r>
            </a:p>
            <a:p>
              <a:pPr eaLnBrk="0" hangingPunct="0">
                <a:buClr>
                  <a:schemeClr val="accent2">
                    <a:lumMod val="75000"/>
                  </a:schemeClr>
                </a:buClr>
                <a:buFont typeface="Arial"/>
                <a:buChar char="•"/>
              </a:pPr>
              <a:r>
                <a:rPr lang="en-US" sz="1050" dirty="0">
                  <a:latin typeface="Arial" pitchFamily="-84" charset="0"/>
                </a:rPr>
                <a:t> What are some ways we have not yet explored these data?</a:t>
              </a:r>
              <a:endParaRPr lang="en-US" sz="1050" dirty="0"/>
            </a:p>
          </p:txBody>
        </p:sp>
        <p:sp>
          <p:nvSpPr>
            <p:cNvPr id="20" name="Text Box 9"/>
            <p:cNvSpPr txBox="1">
              <a:spLocks noChangeArrowheads="1"/>
            </p:cNvSpPr>
            <p:nvPr/>
          </p:nvSpPr>
          <p:spPr bwMode="auto">
            <a:xfrm>
              <a:off x="1152029" y="2000710"/>
              <a:ext cx="2273540" cy="1381282"/>
            </a:xfrm>
            <a:prstGeom prst="rect">
              <a:avLst/>
            </a:prstGeom>
            <a:solidFill>
              <a:schemeClr val="bg1"/>
            </a:solidFill>
            <a:ln w="9525">
              <a:noFill/>
              <a:miter lim="800000"/>
              <a:headEnd/>
              <a:tailEnd/>
            </a:ln>
          </p:spPr>
          <p:txBody>
            <a:bodyPr wrap="square">
              <a:prstTxWarp prst="textNoShape">
                <a:avLst/>
              </a:prstTxWarp>
              <a:spAutoFit/>
            </a:bodyPr>
            <a:lstStyle/>
            <a:p>
              <a:pPr eaLnBrk="0" hangingPunct="0"/>
              <a:r>
                <a:rPr lang="en-US" b="1" dirty="0">
                  <a:latin typeface="Calibri" panose="020F0502020204030204" pitchFamily="34" charset="0"/>
                </a:rPr>
                <a:t>Organizing and Integrating</a:t>
              </a:r>
            </a:p>
            <a:p>
              <a:pPr marL="308610" indent="-257175" eaLnBrk="0" hangingPunct="0">
                <a:buClr>
                  <a:srgbClr val="8CC329"/>
                </a:buClr>
                <a:buFont typeface="Arial" panose="020B0604020202020204" pitchFamily="34" charset="0"/>
                <a:buChar char="•"/>
              </a:pPr>
              <a:r>
                <a:rPr lang="en-US" sz="1050" dirty="0">
                  <a:latin typeface="Calibri" panose="020F0502020204030204" pitchFamily="34" charset="0"/>
                </a:rPr>
                <a:t>What inferences, explanations, or conclusions might we draw?</a:t>
              </a:r>
            </a:p>
            <a:p>
              <a:pPr marL="308610" indent="-257175" eaLnBrk="0" hangingPunct="0">
                <a:buClr>
                  <a:srgbClr val="8CC329"/>
                </a:buClr>
                <a:buFont typeface="Arial" panose="020B0604020202020204" pitchFamily="34" charset="0"/>
                <a:buChar char="•"/>
              </a:pPr>
              <a:r>
                <a:rPr lang="en-US" sz="1050" dirty="0">
                  <a:latin typeface="Calibri" panose="020F0502020204030204" pitchFamily="34" charset="0"/>
                </a:rPr>
                <a:t>What additional data sources might verify our explanations?</a:t>
              </a:r>
            </a:p>
            <a:p>
              <a:pPr marL="308610" indent="-257175" eaLnBrk="0" hangingPunct="0">
                <a:buClr>
                  <a:srgbClr val="8CC329"/>
                </a:buClr>
                <a:buFont typeface="Arial" panose="020B0604020202020204" pitchFamily="34" charset="0"/>
                <a:buChar char="•"/>
              </a:pPr>
              <a:r>
                <a:rPr lang="en-US" sz="1050" dirty="0">
                  <a:latin typeface="Calibri" panose="020F0502020204030204" pitchFamily="34" charset="0"/>
                </a:rPr>
                <a:t>What solutions might we explore?</a:t>
              </a:r>
            </a:p>
            <a:p>
              <a:pPr marL="308610" indent="-257175" eaLnBrk="0" hangingPunct="0">
                <a:buClr>
                  <a:srgbClr val="8CC329"/>
                </a:buClr>
                <a:buFont typeface="Arial" panose="020B0604020202020204" pitchFamily="34" charset="0"/>
                <a:buChar char="•"/>
              </a:pPr>
              <a:r>
                <a:rPr lang="en-US" sz="1050" dirty="0">
                  <a:latin typeface="Calibri" panose="020F0502020204030204" pitchFamily="34" charset="0"/>
                </a:rPr>
                <a:t>What data will we need to guide implementation?</a:t>
              </a:r>
            </a:p>
          </p:txBody>
        </p:sp>
        <p:grpSp>
          <p:nvGrpSpPr>
            <p:cNvPr id="2" name="Group 14"/>
            <p:cNvGrpSpPr/>
            <p:nvPr/>
          </p:nvGrpSpPr>
          <p:grpSpPr>
            <a:xfrm>
              <a:off x="2482307" y="2514601"/>
              <a:ext cx="2668494" cy="2287190"/>
              <a:chOff x="2995208" y="1979613"/>
              <a:chExt cx="3557992" cy="3049587"/>
            </a:xfrm>
          </p:grpSpPr>
          <p:grpSp>
            <p:nvGrpSpPr>
              <p:cNvPr id="3" name="Group 12"/>
              <p:cNvGrpSpPr/>
              <p:nvPr/>
            </p:nvGrpSpPr>
            <p:grpSpPr>
              <a:xfrm>
                <a:off x="2995208" y="1979613"/>
                <a:ext cx="3557992" cy="3049587"/>
                <a:chOff x="2743200" y="1979613"/>
                <a:chExt cx="3557992" cy="3049587"/>
              </a:xfrm>
            </p:grpSpPr>
            <p:sp>
              <p:nvSpPr>
                <p:cNvPr id="193539" name="AutoShape 3"/>
                <p:cNvSpPr>
                  <a:spLocks noChangeArrowheads="1"/>
                </p:cNvSpPr>
                <p:nvPr/>
              </p:nvSpPr>
              <p:spPr bwMode="auto">
                <a:xfrm>
                  <a:off x="3124200" y="2209800"/>
                  <a:ext cx="3007659" cy="2514600"/>
                </a:xfrm>
                <a:prstGeom prst="triangle">
                  <a:avLst>
                    <a:gd name="adj" fmla="val 50000"/>
                  </a:avLst>
                </a:prstGeom>
                <a:solidFill>
                  <a:schemeClr val="accent1"/>
                </a:solidFill>
                <a:ln w="28575">
                  <a:solidFill>
                    <a:schemeClr val="tx1"/>
                  </a:solidFill>
                  <a:miter lim="800000"/>
                  <a:headEnd/>
                  <a:tailEnd/>
                </a:ln>
              </p:spPr>
              <p:txBody>
                <a:bodyPr wrap="none" anchor="ctr">
                  <a:prstTxWarp prst="textNoShape">
                    <a:avLst/>
                  </a:prstTxWarp>
                </a:bodyPr>
                <a:lstStyle/>
                <a:p>
                  <a:endParaRPr lang="en-US" sz="1350" dirty="0"/>
                </a:p>
              </p:txBody>
            </p:sp>
            <p:sp>
              <p:nvSpPr>
                <p:cNvPr id="193540" name="Line 4"/>
                <p:cNvSpPr>
                  <a:spLocks noChangeShapeType="1"/>
                </p:cNvSpPr>
                <p:nvPr/>
              </p:nvSpPr>
              <p:spPr bwMode="auto">
                <a:xfrm flipH="1">
                  <a:off x="2743200" y="4724400"/>
                  <a:ext cx="381000" cy="0"/>
                </a:xfrm>
                <a:prstGeom prst="line">
                  <a:avLst/>
                </a:prstGeom>
                <a:noFill/>
                <a:ln w="28575">
                  <a:solidFill>
                    <a:schemeClr val="tx1"/>
                  </a:solidFill>
                  <a:miter lim="800000"/>
                  <a:headEnd/>
                  <a:tailEnd/>
                </a:ln>
              </p:spPr>
              <p:txBody>
                <a:bodyPr wrap="none">
                  <a:prstTxWarp prst="textNoShape">
                    <a:avLst/>
                  </a:prstTxWarp>
                </a:bodyPr>
                <a:lstStyle/>
                <a:p>
                  <a:endParaRPr lang="en-US" sz="1350" dirty="0"/>
                </a:p>
              </p:txBody>
            </p:sp>
            <p:sp>
              <p:nvSpPr>
                <p:cNvPr id="193541" name="Line 5"/>
                <p:cNvSpPr>
                  <a:spLocks noChangeShapeType="1"/>
                </p:cNvSpPr>
                <p:nvPr/>
              </p:nvSpPr>
              <p:spPr bwMode="auto">
                <a:xfrm>
                  <a:off x="6131859" y="4724400"/>
                  <a:ext cx="169333" cy="304800"/>
                </a:xfrm>
                <a:prstGeom prst="line">
                  <a:avLst/>
                </a:prstGeom>
                <a:noFill/>
                <a:ln w="28575">
                  <a:solidFill>
                    <a:schemeClr val="tx1"/>
                  </a:solidFill>
                  <a:miter lim="800000"/>
                  <a:headEnd/>
                  <a:tailEnd/>
                </a:ln>
              </p:spPr>
              <p:txBody>
                <a:bodyPr wrap="none">
                  <a:prstTxWarp prst="textNoShape">
                    <a:avLst/>
                  </a:prstTxWarp>
                </a:bodyPr>
                <a:lstStyle/>
                <a:p>
                  <a:endParaRPr lang="en-US" sz="1350" dirty="0"/>
                </a:p>
              </p:txBody>
            </p:sp>
            <p:sp>
              <p:nvSpPr>
                <p:cNvPr id="193543" name="Line 7"/>
                <p:cNvSpPr>
                  <a:spLocks noChangeShapeType="1"/>
                </p:cNvSpPr>
                <p:nvPr/>
              </p:nvSpPr>
              <p:spPr bwMode="auto">
                <a:xfrm flipV="1">
                  <a:off x="4585335" y="1979613"/>
                  <a:ext cx="179070" cy="298450"/>
                </a:xfrm>
                <a:prstGeom prst="line">
                  <a:avLst/>
                </a:prstGeom>
                <a:noFill/>
                <a:ln w="28575">
                  <a:solidFill>
                    <a:schemeClr val="tx1"/>
                  </a:solidFill>
                  <a:miter lim="800000"/>
                  <a:headEnd/>
                  <a:tailEnd/>
                </a:ln>
              </p:spPr>
              <p:txBody>
                <a:bodyPr wrap="none">
                  <a:prstTxWarp prst="textNoShape">
                    <a:avLst/>
                  </a:prstTxWarp>
                </a:bodyPr>
                <a:lstStyle/>
                <a:p>
                  <a:endParaRPr lang="en-US" sz="1350" baseline="-25000" dirty="0"/>
                </a:p>
              </p:txBody>
            </p:sp>
          </p:grpSp>
          <p:sp>
            <p:nvSpPr>
              <p:cNvPr id="193542" name="Text Box 6"/>
              <p:cNvSpPr txBox="1">
                <a:spLocks noChangeArrowheads="1"/>
              </p:cNvSpPr>
              <p:nvPr/>
            </p:nvSpPr>
            <p:spPr bwMode="auto">
              <a:xfrm>
                <a:off x="3962400" y="3041056"/>
                <a:ext cx="1752600" cy="12796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350" dirty="0">
                    <a:latin typeface="Tahoma" pitchFamily="-84" charset="0"/>
                  </a:rPr>
                  <a:t>Managing</a:t>
                </a:r>
              </a:p>
              <a:p>
                <a:pPr algn="ctr">
                  <a:spcBef>
                    <a:spcPct val="50000"/>
                  </a:spcBef>
                </a:pPr>
                <a:r>
                  <a:rPr lang="en-US" sz="1350" dirty="0">
                    <a:latin typeface="Tahoma" pitchFamily="-84" charset="0"/>
                  </a:rPr>
                  <a:t>Modeling</a:t>
                </a:r>
              </a:p>
              <a:p>
                <a:pPr algn="ctr">
                  <a:spcBef>
                    <a:spcPct val="50000"/>
                  </a:spcBef>
                </a:pPr>
                <a:r>
                  <a:rPr lang="en-US" sz="1350" dirty="0">
                    <a:latin typeface="Tahoma" pitchFamily="-84" charset="0"/>
                  </a:rPr>
                  <a:t>Mediating</a:t>
                </a:r>
              </a:p>
              <a:p>
                <a:pPr algn="ctr">
                  <a:spcBef>
                    <a:spcPct val="50000"/>
                  </a:spcBef>
                </a:pPr>
                <a:r>
                  <a:rPr lang="en-US" sz="1350" dirty="0">
                    <a:latin typeface="Tahoma" pitchFamily="-84" charset="0"/>
                  </a:rPr>
                  <a:t>Monitoring</a:t>
                </a:r>
              </a:p>
            </p:txBody>
          </p:sp>
        </p:grpSp>
      </p:grpSp>
      <p:sp>
        <p:nvSpPr>
          <p:cNvPr id="15" name="Text Box 9"/>
          <p:cNvSpPr txBox="1">
            <a:spLocks noChangeArrowheads="1"/>
          </p:cNvSpPr>
          <p:nvPr/>
        </p:nvSpPr>
        <p:spPr bwMode="auto">
          <a:xfrm>
            <a:off x="4342007" y="6353246"/>
            <a:ext cx="2168598" cy="253916"/>
          </a:xfrm>
          <a:prstGeom prst="rect">
            <a:avLst/>
          </a:prstGeom>
          <a:noFill/>
          <a:ln w="9525">
            <a:noFill/>
            <a:miter lim="800000"/>
            <a:headEnd/>
            <a:tailEnd/>
          </a:ln>
        </p:spPr>
        <p:txBody>
          <a:bodyPr wrap="square">
            <a:prstTxWarp prst="textNoShape">
              <a:avLst/>
            </a:prstTxWarp>
            <a:spAutoFit/>
          </a:bodyPr>
          <a:lstStyle/>
          <a:p>
            <a:pPr eaLnBrk="0" hangingPunct="0"/>
            <a:r>
              <a:rPr lang="en-US" sz="1050" dirty="0">
                <a:latin typeface="Arial" pitchFamily="-84" charset="0"/>
              </a:rPr>
              <a:t>--Lipton, L. &amp; Wellman, B, 2012</a:t>
            </a:r>
          </a:p>
        </p:txBody>
      </p:sp>
    </p:spTree>
    <p:extLst>
      <p:ext uri="{BB962C8B-B14F-4D97-AF65-F5344CB8AC3E}">
        <p14:creationId xmlns:p14="http://schemas.microsoft.com/office/powerpoint/2010/main" val="8087351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77100" y="1283587"/>
            <a:ext cx="4114800" cy="4114800"/>
            <a:chOff x="1086167" y="5279096"/>
            <a:chExt cx="2509229" cy="2509229"/>
          </a:xfrm>
        </p:grpSpPr>
        <p:sp>
          <p:nvSpPr>
            <p:cNvPr id="5" name="Oval 4"/>
            <p:cNvSpPr/>
            <p:nvPr/>
          </p:nvSpPr>
          <p:spPr>
            <a:xfrm>
              <a:off x="1086167" y="5279096"/>
              <a:ext cx="2509229" cy="2509229"/>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6" name="Oval 4"/>
            <p:cNvSpPr/>
            <p:nvPr/>
          </p:nvSpPr>
          <p:spPr>
            <a:xfrm>
              <a:off x="1453635" y="5646564"/>
              <a:ext cx="1774293" cy="17742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algn="ctr" defTabSz="1422400">
                <a:lnSpc>
                  <a:spcPct val="90000"/>
                </a:lnSpc>
                <a:spcBef>
                  <a:spcPct val="0"/>
                </a:spcBef>
                <a:spcAft>
                  <a:spcPct val="35000"/>
                </a:spcAft>
              </a:pPr>
              <a:r>
                <a:rPr lang="en-US" sz="4000" dirty="0">
                  <a:solidFill>
                    <a:schemeClr val="tx1">
                      <a:lumMod val="95000"/>
                      <a:lumOff val="5000"/>
                    </a:schemeClr>
                  </a:solidFill>
                </a:rPr>
                <a:t>Data                         Access</a:t>
              </a:r>
            </a:p>
          </p:txBody>
        </p:sp>
      </p:grpSp>
    </p:spTree>
    <p:extLst>
      <p:ext uri="{BB962C8B-B14F-4D97-AF65-F5344CB8AC3E}">
        <p14:creationId xmlns:p14="http://schemas.microsoft.com/office/powerpoint/2010/main" val="557405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mljohnson\Documents\0Interpretation Guides\Images\Classroom Assessment Composite Rep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4908">
            <a:off x="5404251" y="784511"/>
            <a:ext cx="3866630" cy="2828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99969" y="92707"/>
            <a:ext cx="8229600" cy="1143000"/>
          </a:xfrm>
        </p:spPr>
        <p:txBody>
          <a:bodyPr>
            <a:normAutofit/>
          </a:bodyPr>
          <a:lstStyle/>
          <a:p>
            <a:pPr algn="l"/>
            <a:r>
              <a:rPr lang="en-US" sz="4900" dirty="0"/>
              <a:t>Data Warehouse</a:t>
            </a:r>
          </a:p>
        </p:txBody>
      </p:sp>
      <p:pic>
        <p:nvPicPr>
          <p:cNvPr id="10" name="Picture 9" descr="C:\Users\mljohnson\Documents\0Interpretation Guides\Images\Student Profile Dashboa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2848">
            <a:off x="410736" y="1177753"/>
            <a:ext cx="3405786" cy="413668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Assessment Details by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59958">
            <a:off x="2360512" y="3970360"/>
            <a:ext cx="3065539" cy="2114388"/>
          </a:xfrm>
          <a:prstGeom prst="rect">
            <a:avLst/>
          </a:prstGeom>
          <a:noFill/>
          <a:ln>
            <a:noFill/>
          </a:ln>
          <a:effectLst/>
          <a:extLst>
            <a:ext uri="{909E8E84-426E-40dd-AFC4-6F175D3DCCD1}">
              <a14:hiddenFill xmlns:a14="http://schemas.microsoft.com/office/drawing/2010/main" xmlns="">
                <a:solidFill>
                  <a:srgbClr val="FFFFFE"/>
                </a:solidFill>
              </a14:hiddenFill>
            </a:ext>
            <a:ext uri="{91240B29-F687-4f45-9708-019B960494DF}">
              <a14:hiddenLine xmlns:a14="http://schemas.microsoft.com/office/drawing/2010/main" xmlns="" w="9525" algn="in">
                <a:solidFill>
                  <a:srgbClr val="212120"/>
                </a:solidFill>
                <a:miter lim="800000"/>
                <a:headEnd/>
                <a:tailEnd/>
              </a14:hiddenLine>
            </a:ext>
            <a:ext uri="{AF507438-7753-43e0-B8FC-AC1667EBCBE1}">
              <a14:hiddenEffects xmlns:a14="http://schemas.microsoft.com/office/drawing/2010/main" xmlns="">
                <a:effectLst>
                  <a:outerShdw dist="35921" dir="2700000" algn="ctr" rotWithShape="0">
                    <a:srgbClr val="DCD6D4"/>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9971">
            <a:off x="4957667" y="3521413"/>
            <a:ext cx="4322294" cy="2783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Content Placeholder 4"/>
          <p:cNvPicPr>
            <a:picLocks noGrp="1" noChangeAspect="1"/>
          </p:cNvPicPr>
          <p:nvPr>
            <p:ph idx="1"/>
          </p:nvPr>
        </p:nvPicPr>
        <p:blipFill>
          <a:blip r:embed="rId7">
            <a:extLst>
              <a:ext uri="{BEBA8EAE-BF5A-486C-A8C5-ECC9F3942E4B}">
                <a14:imgProps xmlns:a14="http://schemas.microsoft.com/office/drawing/2010/main">
                  <a14:imgLayer r:embed="rId8">
                    <a14:imgEffect>
                      <a14:backgroundRemoval t="0" b="99048" l="633" r="99684">
                        <a14:foregroundMark x1="8228" y1="72857" x2="8228" y2="72857"/>
                        <a14:foregroundMark x1="8228" y1="64762" x2="8228" y2="64762"/>
                        <a14:foregroundMark x1="8228" y1="54762" x2="8228" y2="54762"/>
                        <a14:foregroundMark x1="18671" y1="46190" x2="18671" y2="46190"/>
                        <a14:foregroundMark x1="46835" y1="48571" x2="46835" y2="48571"/>
                        <a14:foregroundMark x1="66456" y1="48095" x2="66456" y2="48095"/>
                        <a14:foregroundMark x1="82911" y1="50952" x2="82911" y2="50952"/>
                        <a14:foregroundMark x1="90823" y1="91429" x2="90823" y2="91429"/>
                        <a14:foregroundMark x1="83544" y1="90000" x2="83544" y2="90000"/>
                        <a14:foregroundMark x1="75949" y1="90000" x2="75949" y2="90000"/>
                        <a14:foregroundMark x1="60443" y1="85714" x2="60443" y2="85714"/>
                        <a14:foregroundMark x1="55696" y1="90000" x2="55696" y2="90000"/>
                        <a14:foregroundMark x1="40190" y1="91429" x2="40190" y2="91429"/>
                        <a14:foregroundMark x1="11392" y1="89048" x2="11392" y2="89048"/>
                      </a14:backgroundRemoval>
                    </a14:imgEffect>
                  </a14:imgLayer>
                </a14:imgProps>
              </a:ext>
              <a:ext uri="{28A0092B-C50C-407E-A947-70E740481C1C}">
                <a14:useLocalDpi xmlns:a14="http://schemas.microsoft.com/office/drawing/2010/main" val="0"/>
              </a:ext>
            </a:extLst>
          </a:blip>
          <a:stretch>
            <a:fillRect/>
          </a:stretch>
        </p:blipFill>
        <p:spPr>
          <a:xfrm>
            <a:off x="3150624" y="1771047"/>
            <a:ext cx="3408456" cy="2265113"/>
          </a:xfrm>
        </p:spPr>
      </p:pic>
    </p:spTree>
    <p:extLst>
      <p:ext uri="{BB962C8B-B14F-4D97-AF65-F5344CB8AC3E}">
        <p14:creationId xmlns:p14="http://schemas.microsoft.com/office/powerpoint/2010/main" val="1525560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36776" y="1157564"/>
            <a:ext cx="4114800" cy="4114800"/>
            <a:chOff x="6741273" y="5279096"/>
            <a:chExt cx="2509229" cy="2509229"/>
          </a:xfrm>
        </p:grpSpPr>
        <p:sp>
          <p:nvSpPr>
            <p:cNvPr id="8" name="Oval 7"/>
            <p:cNvSpPr/>
            <p:nvPr/>
          </p:nvSpPr>
          <p:spPr>
            <a:xfrm>
              <a:off x="6741273" y="5279096"/>
              <a:ext cx="2509229" cy="2509229"/>
            </a:xfrm>
            <a:prstGeom prst="ellipse">
              <a:avLst/>
            </a:prstGeom>
          </p:spPr>
          <p:style>
            <a:lnRef idx="2">
              <a:schemeClr val="lt1">
                <a:hueOff val="0"/>
                <a:satOff val="0"/>
                <a:lumOff val="0"/>
                <a:alphaOff val="0"/>
              </a:schemeClr>
            </a:lnRef>
            <a:fillRef idx="1">
              <a:schemeClr val="accent5">
                <a:alpha val="50000"/>
                <a:hueOff val="-6622584"/>
                <a:satOff val="26541"/>
                <a:lumOff val="5752"/>
                <a:alphaOff val="0"/>
              </a:schemeClr>
            </a:fillRef>
            <a:effectRef idx="0">
              <a:schemeClr val="accent5">
                <a:alpha val="50000"/>
                <a:hueOff val="-6622584"/>
                <a:satOff val="26541"/>
                <a:lumOff val="5752"/>
                <a:alphaOff val="0"/>
              </a:schemeClr>
            </a:effectRef>
            <a:fontRef idx="minor">
              <a:schemeClr val="tx1"/>
            </a:fontRef>
          </p:style>
        </p:sp>
        <p:sp>
          <p:nvSpPr>
            <p:cNvPr id="9" name="Oval 4"/>
            <p:cNvSpPr/>
            <p:nvPr/>
          </p:nvSpPr>
          <p:spPr>
            <a:xfrm>
              <a:off x="7108741" y="5646564"/>
              <a:ext cx="1774293" cy="17742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algn="ctr" defTabSz="1422400">
                <a:lnSpc>
                  <a:spcPct val="90000"/>
                </a:lnSpc>
                <a:spcBef>
                  <a:spcPct val="0"/>
                </a:spcBef>
                <a:spcAft>
                  <a:spcPct val="35000"/>
                </a:spcAft>
              </a:pPr>
              <a:r>
                <a:rPr lang="en-US" sz="4000" dirty="0">
                  <a:solidFill>
                    <a:schemeClr val="tx1">
                      <a:lumMod val="95000"/>
                      <a:lumOff val="5000"/>
                    </a:schemeClr>
                  </a:solidFill>
                </a:rPr>
                <a:t>Data                  Literacy &amp;  Analysis</a:t>
              </a:r>
            </a:p>
          </p:txBody>
        </p:sp>
      </p:grpSp>
    </p:spTree>
    <p:extLst>
      <p:ext uri="{BB962C8B-B14F-4D97-AF65-F5344CB8AC3E}">
        <p14:creationId xmlns:p14="http://schemas.microsoft.com/office/powerpoint/2010/main" val="3830216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4900" dirty="0"/>
              <a:t>Data Literacy &amp; Analysis</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230891">
            <a:off x="4830912" y="1298094"/>
            <a:ext cx="3864256" cy="49116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TCDDiagram.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722" y="1470021"/>
            <a:ext cx="4019107" cy="386638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3"/>
          <p:cNvSpPr>
            <a:spLocks noGrp="1" noChangeArrowheads="1"/>
          </p:cNvSpPr>
          <p:nvPr>
            <p:ph idx="1"/>
          </p:nvPr>
        </p:nvSpPr>
        <p:spPr>
          <a:xfrm>
            <a:off x="1323920" y="5336402"/>
            <a:ext cx="2147383" cy="539750"/>
          </a:xfrm>
        </p:spPr>
        <p:txBody>
          <a:bodyPr>
            <a:normAutofit fontScale="47500" lnSpcReduction="20000"/>
          </a:bodyPr>
          <a:lstStyle/>
          <a:p>
            <a:pPr marL="0" indent="0">
              <a:buNone/>
              <a:defRPr/>
            </a:pPr>
            <a:r>
              <a:rPr lang="en-US" dirty="0" smtClean="0"/>
              <a:t>Rankin, J., 2016</a:t>
            </a:r>
            <a:endParaRPr lang="en-US" dirty="0"/>
          </a:p>
        </p:txBody>
      </p:sp>
    </p:spTree>
    <p:extLst>
      <p:ext uri="{BB962C8B-B14F-4D97-AF65-F5344CB8AC3E}">
        <p14:creationId xmlns:p14="http://schemas.microsoft.com/office/powerpoint/2010/main" val="2012053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33576" y="1043264"/>
            <a:ext cx="4114800" cy="4114800"/>
            <a:chOff x="3913720" y="381630"/>
            <a:chExt cx="2509229" cy="2509229"/>
          </a:xfrm>
        </p:grpSpPr>
        <p:sp>
          <p:nvSpPr>
            <p:cNvPr id="11" name="Oval 10"/>
            <p:cNvSpPr/>
            <p:nvPr/>
          </p:nvSpPr>
          <p:spPr>
            <a:xfrm>
              <a:off x="3913720" y="381630"/>
              <a:ext cx="2509229" cy="2509229"/>
            </a:xfrm>
            <a:prstGeom prst="ellipse">
              <a:avLst/>
            </a:prstGeom>
          </p:spPr>
          <p:style>
            <a:lnRef idx="2">
              <a:schemeClr val="lt1">
                <a:hueOff val="0"/>
                <a:satOff val="0"/>
                <a:lumOff val="0"/>
                <a:alphaOff val="0"/>
              </a:schemeClr>
            </a:lnRef>
            <a:fillRef idx="1">
              <a:schemeClr val="accent5">
                <a:alpha val="50000"/>
                <a:hueOff val="-3311292"/>
                <a:satOff val="13270"/>
                <a:lumOff val="2876"/>
                <a:alphaOff val="0"/>
              </a:schemeClr>
            </a:fillRef>
            <a:effectRef idx="0">
              <a:schemeClr val="accent5">
                <a:alpha val="50000"/>
                <a:hueOff val="-3311292"/>
                <a:satOff val="13270"/>
                <a:lumOff val="2876"/>
                <a:alphaOff val="0"/>
              </a:schemeClr>
            </a:effectRef>
            <a:fontRef idx="minor">
              <a:schemeClr val="tx1"/>
            </a:fontRef>
          </p:style>
        </p:sp>
        <p:sp>
          <p:nvSpPr>
            <p:cNvPr id="12" name="Oval 4"/>
            <p:cNvSpPr/>
            <p:nvPr/>
          </p:nvSpPr>
          <p:spPr>
            <a:xfrm>
              <a:off x="4281188" y="749098"/>
              <a:ext cx="1774293" cy="17742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algn="ctr" defTabSz="1422400">
                <a:lnSpc>
                  <a:spcPct val="90000"/>
                </a:lnSpc>
                <a:spcBef>
                  <a:spcPct val="0"/>
                </a:spcBef>
                <a:spcAft>
                  <a:spcPct val="35000"/>
                </a:spcAft>
              </a:pPr>
              <a:r>
                <a:rPr lang="en-US" sz="4000" dirty="0">
                  <a:solidFill>
                    <a:schemeClr val="tx1">
                      <a:lumMod val="95000"/>
                      <a:lumOff val="5000"/>
                    </a:schemeClr>
                  </a:solidFill>
                </a:rPr>
                <a:t>Common Language</a:t>
              </a:r>
            </a:p>
          </p:txBody>
        </p:sp>
      </p:grpSp>
    </p:spTree>
    <p:extLst>
      <p:ext uri="{BB962C8B-B14F-4D97-AF65-F5344CB8AC3E}">
        <p14:creationId xmlns:p14="http://schemas.microsoft.com/office/powerpoint/2010/main" val="2670625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249254"/>
            <a:ext cx="4019473" cy="418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extBox 11"/>
          <p:cNvSpPr txBox="1">
            <a:spLocks noChangeArrowheads="1"/>
          </p:cNvSpPr>
          <p:nvPr/>
        </p:nvSpPr>
        <p:spPr bwMode="auto">
          <a:xfrm>
            <a:off x="3838742" y="1143000"/>
            <a:ext cx="6079958"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Calibri"/>
              </a:rPr>
              <a:t>Three practices for groups:</a:t>
            </a:r>
          </a:p>
          <a:p>
            <a:pPr algn="ctr"/>
            <a:endParaRPr lang="en-US" sz="3600" dirty="0">
              <a:latin typeface="Calibri"/>
            </a:endParaRPr>
          </a:p>
          <a:p>
            <a:pPr marL="742950" indent="-742950">
              <a:buAutoNum type="arabicPeriod"/>
            </a:pPr>
            <a:r>
              <a:rPr lang="en-US" sz="3200" dirty="0">
                <a:solidFill>
                  <a:srgbClr val="0070C0"/>
                </a:solidFill>
                <a:latin typeface="Calibri"/>
              </a:rPr>
              <a:t>Root cause analysis </a:t>
            </a:r>
            <a:r>
              <a:rPr lang="en-US" sz="3200" dirty="0">
                <a:latin typeface="Calibri"/>
              </a:rPr>
              <a:t>to understand the problem.</a:t>
            </a:r>
          </a:p>
          <a:p>
            <a:pPr marL="742950" indent="-742950">
              <a:buAutoNum type="arabicPeriod"/>
            </a:pPr>
            <a:r>
              <a:rPr lang="en-US" sz="3200" dirty="0">
                <a:solidFill>
                  <a:srgbClr val="0070C0"/>
                </a:solidFill>
                <a:latin typeface="Calibri"/>
              </a:rPr>
              <a:t>Logic model development </a:t>
            </a:r>
            <a:r>
              <a:rPr lang="en-US" sz="3200" dirty="0">
                <a:latin typeface="Calibri"/>
              </a:rPr>
              <a:t>to define intended outcomes.</a:t>
            </a:r>
          </a:p>
          <a:p>
            <a:pPr marL="742950" indent="-742950">
              <a:buAutoNum type="arabicPeriod"/>
            </a:pPr>
            <a:r>
              <a:rPr lang="en-US" sz="3200" dirty="0">
                <a:solidFill>
                  <a:srgbClr val="0070C0"/>
                </a:solidFill>
                <a:latin typeface="Calibri"/>
              </a:rPr>
              <a:t>Innovation configuration maps </a:t>
            </a:r>
            <a:r>
              <a:rPr lang="en-US" sz="3200" dirty="0">
                <a:latin typeface="Calibri"/>
              </a:rPr>
              <a:t>to describe effective practices.</a:t>
            </a:r>
          </a:p>
          <a:p>
            <a:pPr algn="ctr"/>
            <a:endParaRPr lang="en-US" sz="3600" dirty="0">
              <a:latin typeface="Calibri"/>
            </a:endParaRPr>
          </a:p>
        </p:txBody>
      </p:sp>
      <p:sp>
        <p:nvSpPr>
          <p:cNvPr id="14" name="Title 1"/>
          <p:cNvSpPr txBox="1">
            <a:spLocks/>
          </p:cNvSpPr>
          <p:nvPr/>
        </p:nvSpPr>
        <p:spPr>
          <a:xfrm>
            <a:off x="0" y="0"/>
            <a:ext cx="96646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900" b="1" dirty="0">
                <a:solidFill>
                  <a:schemeClr val="accent1"/>
                </a:solidFill>
              </a:rPr>
              <a:t>D</a:t>
            </a:r>
            <a:r>
              <a:rPr lang="en-US" sz="4900" b="1" dirty="0" err="1">
                <a:solidFill>
                  <a:schemeClr val="accent1"/>
                </a:solidFill>
              </a:rPr>
              <a:t>eveloping</a:t>
            </a:r>
            <a:r>
              <a:rPr lang="en-US" sz="4900" b="1" dirty="0">
                <a:solidFill>
                  <a:schemeClr val="accent1"/>
                </a:solidFill>
              </a:rPr>
              <a:t> a Common L</a:t>
            </a:r>
            <a:r>
              <a:rPr lang="en-US" sz="4900" b="1" dirty="0" err="1">
                <a:solidFill>
                  <a:schemeClr val="accent1"/>
                </a:solidFill>
              </a:rPr>
              <a:t>anguage</a:t>
            </a:r>
            <a:endParaRPr lang="en-US" sz="4900" b="1" dirty="0">
              <a:solidFill>
                <a:schemeClr val="accent1"/>
              </a:solidFill>
            </a:endParaRPr>
          </a:p>
        </p:txBody>
      </p:sp>
      <p:pic>
        <p:nvPicPr>
          <p:cNvPr id="5" name="Picture 2" descr="REL-CNA-ForShortBriefOnly"/>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
          <a:stretch/>
        </p:blipFill>
        <p:spPr bwMode="auto">
          <a:xfrm>
            <a:off x="6385967" y="6047697"/>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47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Group 3"/>
          <p:cNvGraphicFramePr>
            <a:graphicFrameLocks noGrp="1"/>
          </p:cNvGraphicFramePr>
          <p:nvPr>
            <p:extLst>
              <p:ext uri="{D42A27DB-BD31-4B8C-83A1-F6EECF244321}">
                <p14:modId xmlns:p14="http://schemas.microsoft.com/office/powerpoint/2010/main" val="2996829855"/>
              </p:ext>
            </p:extLst>
          </p:nvPr>
        </p:nvGraphicFramePr>
        <p:xfrm>
          <a:off x="395535" y="1427415"/>
          <a:ext cx="8234995" cy="4261817"/>
        </p:xfrm>
        <a:graphic>
          <a:graphicData uri="http://schemas.openxmlformats.org/drawingml/2006/table">
            <a:tbl>
              <a:tblPr/>
              <a:tblGrid>
                <a:gridCol w="2744272"/>
                <a:gridCol w="2746451"/>
                <a:gridCol w="2744272"/>
              </a:tblGrid>
              <a:tr h="805421">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cs typeface="Arial" panose="020B0604020202020204" pitchFamily="34"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cs typeface="Arial" panose="020B0604020202020204" pitchFamily="34" charset="0"/>
                        </a:rPr>
                        <a:t>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56396">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rgbClr val="232369"/>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rgbClr val="232369"/>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rgbClr val="232369"/>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85000"/>
                        <a:buFont typeface="Arial" panose="020B0604020202020204" pitchFamily="34" charset="0"/>
                        <a:defRPr sz="28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spcBef>
                          <a:spcPct val="20000"/>
                        </a:spcBef>
                        <a:defRPr sz="2400">
                          <a:solidFill>
                            <a:schemeClr val="tx1"/>
                          </a:solidFill>
                          <a:latin typeface="Tahoma" panose="020B0604030504040204" pitchFamily="34" charset="0"/>
                          <a:ea typeface="ＭＳ Ｐゴシック" panose="020B0600070205080204" pitchFamily="34" charset="-128"/>
                        </a:defRPr>
                      </a:lvl2pPr>
                      <a:lvl3pPr eaLnBrk="0" hangingPunct="0">
                        <a:spcBef>
                          <a:spcPct val="20000"/>
                        </a:spcBef>
                        <a:defRPr sz="2000">
                          <a:solidFill>
                            <a:schemeClr val="tx1"/>
                          </a:solidFill>
                          <a:latin typeface="Tahoma" panose="020B0604030504040204" pitchFamily="34" charset="0"/>
                          <a:ea typeface="ＭＳ Ｐゴシック" panose="020B0600070205080204" pitchFamily="34" charset="-128"/>
                        </a:defRPr>
                      </a:lvl3pPr>
                      <a:lvl4pPr eaLnBrk="0" hangingPunct="0">
                        <a:spcBef>
                          <a:spcPct val="20000"/>
                        </a:spcBef>
                        <a:defRPr>
                          <a:solidFill>
                            <a:schemeClr val="tx1"/>
                          </a:solidFill>
                          <a:latin typeface="Tahoma" panose="020B0604030504040204" pitchFamily="34" charset="0"/>
                          <a:ea typeface="ＭＳ Ｐゴシック" panose="020B0600070205080204" pitchFamily="34" charset="-128"/>
                        </a:defRPr>
                      </a:lvl4pPr>
                      <a:lvl5pPr eaLnBrk="0" hangingPunct="0">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rgbClr val="232369"/>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rgbClr val="232369"/>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13" name="Text Box 17"/>
          <p:cNvSpPr txBox="1">
            <a:spLocks noChangeArrowheads="1"/>
          </p:cNvSpPr>
          <p:nvPr/>
        </p:nvSpPr>
        <p:spPr bwMode="auto">
          <a:xfrm>
            <a:off x="489770" y="2382880"/>
            <a:ext cx="249815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dirty="0">
                <a:solidFill>
                  <a:srgbClr val="232369"/>
                </a:solidFill>
                <a:latin typeface="Tahoma" panose="020B0604030504040204" pitchFamily="34" charset="0"/>
              </a:rPr>
              <a:t>Think back to how </a:t>
            </a:r>
            <a:r>
              <a:rPr lang="en-US" altLang="en-US" b="1" dirty="0" smtClean="0">
                <a:solidFill>
                  <a:srgbClr val="232369"/>
                </a:solidFill>
                <a:latin typeface="Tahoma" panose="020B0604030504040204" pitchFamily="34" charset="0"/>
              </a:rPr>
              <a:t>people in an organization worked </a:t>
            </a:r>
            <a:r>
              <a:rPr lang="en-US" altLang="en-US" b="1" dirty="0">
                <a:solidFill>
                  <a:srgbClr val="232369"/>
                </a:solidFill>
                <a:latin typeface="Tahoma" panose="020B0604030504040204" pitchFamily="34" charset="0"/>
              </a:rPr>
              <a:t>together </a:t>
            </a:r>
            <a:r>
              <a:rPr lang="en-US" altLang="en-US" b="1" dirty="0" smtClean="0">
                <a:solidFill>
                  <a:srgbClr val="232369"/>
                </a:solidFill>
                <a:latin typeface="Tahoma" panose="020B0604030504040204" pitchFamily="34" charset="0"/>
              </a:rPr>
              <a:t>when you were a child..</a:t>
            </a:r>
            <a:endParaRPr lang="en-US" altLang="en-US" sz="2000" b="1" dirty="0">
              <a:solidFill>
                <a:srgbClr val="8C0021"/>
              </a:solidFill>
              <a:latin typeface="Tahoma" panose="020B0604030504040204" pitchFamily="34" charset="0"/>
            </a:endParaRPr>
          </a:p>
        </p:txBody>
      </p:sp>
      <p:sp>
        <p:nvSpPr>
          <p:cNvPr id="4114" name="Text Box 18"/>
          <p:cNvSpPr txBox="1">
            <a:spLocks noChangeArrowheads="1"/>
          </p:cNvSpPr>
          <p:nvPr/>
        </p:nvSpPr>
        <p:spPr bwMode="auto">
          <a:xfrm>
            <a:off x="3181454" y="2251221"/>
            <a:ext cx="258092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ts val="600"/>
              </a:spcAft>
            </a:pPr>
            <a:r>
              <a:rPr lang="en-US" altLang="en-US" sz="2800" b="1" dirty="0">
                <a:solidFill>
                  <a:srgbClr val="232369"/>
                </a:solidFill>
                <a:latin typeface="Tahoma" panose="020B0604030504040204" pitchFamily="34" charset="0"/>
              </a:rPr>
              <a:t>How do </a:t>
            </a:r>
            <a:r>
              <a:rPr lang="en-US" altLang="en-US" sz="2800" b="1" dirty="0" smtClean="0">
                <a:solidFill>
                  <a:srgbClr val="232369"/>
                </a:solidFill>
                <a:latin typeface="Tahoma" panose="020B0604030504040204" pitchFamily="34" charset="0"/>
              </a:rPr>
              <a:t>people within an organization work </a:t>
            </a:r>
            <a:r>
              <a:rPr lang="en-US" altLang="en-US" sz="2800" b="1" dirty="0">
                <a:solidFill>
                  <a:srgbClr val="232369"/>
                </a:solidFill>
                <a:latin typeface="Tahoma" panose="020B0604030504040204" pitchFamily="34" charset="0"/>
              </a:rPr>
              <a:t>together today</a:t>
            </a:r>
            <a:r>
              <a:rPr lang="en-US" altLang="en-US" sz="2800" b="1" dirty="0" smtClean="0">
                <a:solidFill>
                  <a:srgbClr val="232369"/>
                </a:solidFill>
                <a:latin typeface="Tahoma" panose="020B0604030504040204" pitchFamily="34" charset="0"/>
              </a:rPr>
              <a:t>?</a:t>
            </a:r>
            <a:endParaRPr lang="en-US" altLang="en-US" sz="2800" b="1" dirty="0">
              <a:latin typeface="Tahoma" panose="020B0604030504040204" pitchFamily="34" charset="0"/>
            </a:endParaRPr>
          </a:p>
        </p:txBody>
      </p:sp>
      <p:sp>
        <p:nvSpPr>
          <p:cNvPr id="4115" name="Text Box 19"/>
          <p:cNvSpPr txBox="1">
            <a:spLocks noChangeArrowheads="1"/>
          </p:cNvSpPr>
          <p:nvPr/>
        </p:nvSpPr>
        <p:spPr bwMode="auto">
          <a:xfrm>
            <a:off x="5955902" y="2282564"/>
            <a:ext cx="264444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800" b="1" dirty="0">
                <a:solidFill>
                  <a:srgbClr val="232369"/>
                </a:solidFill>
                <a:latin typeface="Tahoma" panose="020B0604030504040204" pitchFamily="34" charset="0"/>
              </a:rPr>
              <a:t>What is your vision for how </a:t>
            </a:r>
            <a:r>
              <a:rPr lang="en-US" altLang="en-US" sz="2800" b="1" dirty="0" smtClean="0">
                <a:solidFill>
                  <a:srgbClr val="232369"/>
                </a:solidFill>
                <a:latin typeface="Tahoma" panose="020B0604030504040204" pitchFamily="34" charset="0"/>
              </a:rPr>
              <a:t>people within an organization should </a:t>
            </a:r>
            <a:r>
              <a:rPr lang="en-US" altLang="en-US" sz="2800" b="1" dirty="0">
                <a:solidFill>
                  <a:srgbClr val="232369"/>
                </a:solidFill>
                <a:latin typeface="Tahoma" panose="020B0604030504040204" pitchFamily="34" charset="0"/>
              </a:rPr>
              <a:t>work together</a:t>
            </a:r>
            <a:r>
              <a:rPr lang="en-US" altLang="en-US" sz="2800" b="1" dirty="0" smtClean="0">
                <a:solidFill>
                  <a:srgbClr val="232369"/>
                </a:solidFill>
                <a:latin typeface="Tahoma" panose="020B0604030504040204" pitchFamily="34" charset="0"/>
              </a:rPr>
              <a:t>?</a:t>
            </a:r>
            <a:endParaRPr lang="en-US" altLang="en-US" sz="2800" b="1" dirty="0">
              <a:latin typeface="Tahoma" panose="020B0604030504040204" pitchFamily="34" charset="0"/>
            </a:endParaRPr>
          </a:p>
        </p:txBody>
      </p:sp>
      <p:sp>
        <p:nvSpPr>
          <p:cNvPr id="7" name="TextBox 6"/>
          <p:cNvSpPr txBox="1">
            <a:spLocks noChangeArrowheads="1"/>
          </p:cNvSpPr>
          <p:nvPr/>
        </p:nvSpPr>
        <p:spPr bwMode="auto">
          <a:xfrm>
            <a:off x="395534" y="887817"/>
            <a:ext cx="7797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accent1"/>
                </a:solidFill>
                <a:latin typeface="Tahoma" panose="020B0604030504040204" pitchFamily="34" charset="0"/>
              </a:rPr>
              <a:t>Individually, </a:t>
            </a:r>
            <a:r>
              <a:rPr lang="en-US" altLang="en-US" sz="3200" dirty="0">
                <a:latin typeface="Tahoma" panose="020B0604030504040204" pitchFamily="34" charset="0"/>
              </a:rPr>
              <a:t>complete the chart: </a:t>
            </a:r>
          </a:p>
        </p:txBody>
      </p:sp>
      <p:sp>
        <p:nvSpPr>
          <p:cNvPr id="11285" name="Rectangle 8"/>
          <p:cNvSpPr>
            <a:spLocks noChangeArrowheads="1"/>
          </p:cNvSpPr>
          <p:nvPr/>
        </p:nvSpPr>
        <p:spPr bwMode="auto">
          <a:xfrm>
            <a:off x="3276104" y="6431245"/>
            <a:ext cx="3188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latin typeface="Tahoma" panose="020B0604030504040204" pitchFamily="34" charset="0"/>
              </a:rPr>
              <a:t>Adapted from Groups at Work – 2011--</a:t>
            </a:r>
            <a:r>
              <a:rPr lang="en-US" altLang="en-US" sz="1000" dirty="0" err="1">
                <a:latin typeface="Tahoma" panose="020B0604030504040204" pitchFamily="34" charset="0"/>
              </a:rPr>
              <a:t>MiraVia</a:t>
            </a:r>
            <a:r>
              <a:rPr lang="en-US" altLang="en-US" sz="1000" dirty="0">
                <a:latin typeface="Tahoma" panose="020B0604030504040204" pitchFamily="34" charset="0"/>
              </a:rPr>
              <a:t> LLC</a:t>
            </a:r>
          </a:p>
        </p:txBody>
      </p:sp>
      <p:sp>
        <p:nvSpPr>
          <p:cNvPr id="11266" name="Rectangle 2"/>
          <p:cNvSpPr>
            <a:spLocks noGrp="1" noChangeArrowheads="1"/>
          </p:cNvSpPr>
          <p:nvPr>
            <p:ph type="title"/>
          </p:nvPr>
        </p:nvSpPr>
        <p:spPr>
          <a:xfrm>
            <a:off x="0" y="-21458"/>
            <a:ext cx="9413359" cy="1143000"/>
          </a:xfrm>
        </p:spPr>
        <p:txBody>
          <a:bodyPr/>
          <a:lstStyle/>
          <a:p>
            <a:r>
              <a:rPr lang="en-US" altLang="en-US" b="1" dirty="0" smtClean="0">
                <a:latin typeface="+mn-lt"/>
                <a:ea typeface="ＭＳ Ｐゴシック" panose="020B0600070205080204" pitchFamily="34" charset="-128"/>
              </a:rPr>
              <a:t>Looking Back - Looking Ahead</a:t>
            </a:r>
          </a:p>
        </p:txBody>
      </p:sp>
    </p:spTree>
    <p:extLst>
      <p:ext uri="{BB962C8B-B14F-4D97-AF65-F5344CB8AC3E}">
        <p14:creationId xmlns:p14="http://schemas.microsoft.com/office/powerpoint/2010/main" val="201932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3"/>
                                        </p:tgtEl>
                                        <p:attrNameLst>
                                          <p:attrName>style.visibility</p:attrName>
                                        </p:attrNameLst>
                                      </p:cBhvr>
                                      <p:to>
                                        <p:strVal val="visible"/>
                                      </p:to>
                                    </p:set>
                                  </p:childTnLst>
                                  <p:subTnLst>
                                    <p:animClr clrSpc="rgb" dir="cw">
                                      <p:cBhvr override="childStyle">
                                        <p:cTn dur="1" fill="hold" display="0" masterRel="nextClick" afterEffect="1"/>
                                        <p:tgtEl>
                                          <p:spTgt spid="4113"/>
                                        </p:tgtEl>
                                        <p:attrNameLst>
                                          <p:attrName>ppt_c</p:attrName>
                                        </p:attrNameLst>
                                      </p:cBhvr>
                                      <p:to>
                                        <a:srgbClr val="D8A0BC"/>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4"/>
                                        </p:tgtEl>
                                        <p:attrNameLst>
                                          <p:attrName>style.visibility</p:attrName>
                                        </p:attrNameLst>
                                      </p:cBhvr>
                                      <p:to>
                                        <p:strVal val="visible"/>
                                      </p:to>
                                    </p:set>
                                  </p:childTnLst>
                                  <p:subTnLst>
                                    <p:animClr clrSpc="rgb" dir="cw">
                                      <p:cBhvr override="childStyle">
                                        <p:cTn dur="1" fill="hold" display="0" masterRel="nextClick" afterEffect="1"/>
                                        <p:tgtEl>
                                          <p:spTgt spid="4114"/>
                                        </p:tgtEl>
                                        <p:attrNameLst>
                                          <p:attrName>ppt_c</p:attrName>
                                        </p:attrNameLst>
                                      </p:cBhvr>
                                      <p:to>
                                        <a:srgbClr val="D8A0BC"/>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subTnLst>
                                    <p:animClr clrSpc="rgb" dir="cw">
                                      <p:cBhvr override="childStyle">
                                        <p:cTn dur="1" fill="hold" display="0" masterRel="nextClick" afterEffect="1"/>
                                        <p:tgtEl>
                                          <p:spTgt spid="4115"/>
                                        </p:tgtEl>
                                        <p:attrNameLst>
                                          <p:attrName>ppt_c</p:attrName>
                                        </p:attrNameLst>
                                      </p:cBhvr>
                                      <p:to>
                                        <a:srgbClr val="D8A0B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P spid="4114" grpId="0"/>
      <p:bldP spid="411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847188" y="195153"/>
            <a:ext cx="882081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200" b="1" dirty="0">
              <a:solidFill>
                <a:sysClr val="windowText" lastClr="000000"/>
              </a:solidFill>
              <a:latin typeface="Calibri"/>
              <a:ea typeface=""/>
              <a:cs typeface=""/>
            </a:endParaRPr>
          </a:p>
        </p:txBody>
      </p:sp>
      <p:sp>
        <p:nvSpPr>
          <p:cNvPr id="3" name="Rectangle 2"/>
          <p:cNvSpPr/>
          <p:nvPr/>
        </p:nvSpPr>
        <p:spPr>
          <a:xfrm>
            <a:off x="2439128" y="1827773"/>
            <a:ext cx="7636932" cy="2492990"/>
          </a:xfrm>
          <a:prstGeom prst="rect">
            <a:avLst/>
          </a:prstGeom>
        </p:spPr>
        <p:txBody>
          <a:bodyPr wrap="square">
            <a:spAutoFit/>
          </a:bodyPr>
          <a:lstStyle/>
          <a:p>
            <a:pPr algn="ctr"/>
            <a:r>
              <a:rPr lang="en-US" sz="4000" b="1" i="1" dirty="0"/>
              <a:t>“You cannot solve a problem </a:t>
            </a:r>
          </a:p>
          <a:p>
            <a:pPr algn="ctr"/>
            <a:r>
              <a:rPr lang="en-US" sz="4000" b="1" i="1" dirty="0"/>
              <a:t>from the same consciousness </a:t>
            </a:r>
          </a:p>
          <a:p>
            <a:pPr algn="ctr"/>
            <a:r>
              <a:rPr lang="en-US" sz="4000" b="1" i="1" dirty="0"/>
              <a:t>that created it.”  </a:t>
            </a:r>
            <a:r>
              <a:rPr lang="en-US" sz="4000" b="1" dirty="0"/>
              <a:t> </a:t>
            </a:r>
          </a:p>
          <a:p>
            <a:pPr algn="r"/>
            <a:r>
              <a:rPr lang="en-US" sz="3600" dirty="0"/>
              <a:t>—</a:t>
            </a:r>
            <a:r>
              <a:rPr lang="en-US" sz="3600" b="1" dirty="0"/>
              <a:t>Albert Einstein</a:t>
            </a:r>
            <a:endParaRPr lang="en-US" sz="3600" dirty="0"/>
          </a:p>
        </p:txBody>
      </p:sp>
      <p:pic>
        <p:nvPicPr>
          <p:cNvPr id="10" name="Picture 2"/>
          <p:cNvPicPr>
            <a:picLocks noChangeAspect="1"/>
          </p:cNvPicPr>
          <p:nvPr/>
        </p:nvPicPr>
        <p:blipFill>
          <a:blip r:embed="rId3"/>
          <a:srcRect/>
          <a:stretch>
            <a:fillRect/>
          </a:stretch>
        </p:blipFill>
        <p:spPr bwMode="auto">
          <a:xfrm>
            <a:off x="83590" y="1736399"/>
            <a:ext cx="2362200" cy="2458835"/>
          </a:xfrm>
          <a:prstGeom prst="rect">
            <a:avLst/>
          </a:prstGeom>
          <a:noFill/>
          <a:ln w="9525">
            <a:noFill/>
            <a:miter lim="800000"/>
            <a:headEnd/>
            <a:tailEnd/>
          </a:ln>
        </p:spPr>
      </p:pic>
      <p:pic>
        <p:nvPicPr>
          <p:cNvPr id="5" name="Picture 2" descr="REL-CNA-ForShortBriefOnly"/>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
          <a:stretch/>
        </p:blipFill>
        <p:spPr bwMode="auto">
          <a:xfrm>
            <a:off x="6385967" y="6047697"/>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49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169333" y="120889"/>
            <a:ext cx="8974667" cy="762000"/>
          </a:xfrm>
        </p:spPr>
        <p:txBody>
          <a:bodyPr>
            <a:normAutofit fontScale="90000"/>
          </a:bodyPr>
          <a:lstStyle/>
          <a:p>
            <a:pPr eaLnBrk="1" hangingPunct="1"/>
            <a:r>
              <a:rPr lang="en-US" sz="3600" dirty="0">
                <a:solidFill>
                  <a:schemeClr val="tx1"/>
                </a:solidFill>
              </a:rPr>
              <a:t>Why is understanding the problem important?</a:t>
            </a:r>
          </a:p>
        </p:txBody>
      </p:sp>
      <p:sp>
        <p:nvSpPr>
          <p:cNvPr id="8" name="Oval 7"/>
          <p:cNvSpPr>
            <a:spLocks noChangeArrowheads="1"/>
          </p:cNvSpPr>
          <p:nvPr/>
        </p:nvSpPr>
        <p:spPr bwMode="auto">
          <a:xfrm>
            <a:off x="360364" y="2133601"/>
            <a:ext cx="1189037"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10" name="Oval 9"/>
          <p:cNvSpPr>
            <a:spLocks noChangeArrowheads="1"/>
          </p:cNvSpPr>
          <p:nvPr/>
        </p:nvSpPr>
        <p:spPr bwMode="auto">
          <a:xfrm>
            <a:off x="374650" y="4116389"/>
            <a:ext cx="1187450"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11" name="TextBox 10"/>
          <p:cNvSpPr txBox="1">
            <a:spLocks noChangeArrowheads="1"/>
          </p:cNvSpPr>
          <p:nvPr/>
        </p:nvSpPr>
        <p:spPr bwMode="auto">
          <a:xfrm>
            <a:off x="400050" y="2254251"/>
            <a:ext cx="1149350"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Cause</a:t>
            </a:r>
          </a:p>
        </p:txBody>
      </p:sp>
      <p:sp>
        <p:nvSpPr>
          <p:cNvPr id="14" name="TextBox 13"/>
          <p:cNvSpPr txBox="1">
            <a:spLocks noChangeArrowheads="1"/>
          </p:cNvSpPr>
          <p:nvPr/>
        </p:nvSpPr>
        <p:spPr bwMode="auto">
          <a:xfrm>
            <a:off x="414338" y="4237039"/>
            <a:ext cx="1162050"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Cause</a:t>
            </a:r>
          </a:p>
        </p:txBody>
      </p:sp>
      <p:cxnSp>
        <p:nvCxnSpPr>
          <p:cNvPr id="16" name="Straight Arrow Connector 15"/>
          <p:cNvCxnSpPr>
            <a:cxnSpLocks noChangeShapeType="1"/>
            <a:stCxn id="9" idx="6"/>
          </p:cNvCxnSpPr>
          <p:nvPr/>
        </p:nvCxnSpPr>
        <p:spPr bwMode="auto">
          <a:xfrm>
            <a:off x="1366838" y="3383876"/>
            <a:ext cx="639762" cy="14962"/>
          </a:xfrm>
          <a:prstGeom prst="straightConnector1">
            <a:avLst/>
          </a:prstGeom>
          <a:noFill/>
          <a:ln w="9525">
            <a:solidFill>
              <a:srgbClr val="8DC63F"/>
            </a:solidFill>
            <a:round/>
            <a:headEnd/>
            <a:tailEnd type="arrow" w="med" len="med"/>
          </a:ln>
        </p:spPr>
      </p:cxnSp>
      <p:sp>
        <p:nvSpPr>
          <p:cNvPr id="17" name="TextBox 16"/>
          <p:cNvSpPr txBox="1">
            <a:spLocks noChangeArrowheads="1"/>
          </p:cNvSpPr>
          <p:nvPr/>
        </p:nvSpPr>
        <p:spPr bwMode="auto">
          <a:xfrm>
            <a:off x="1724025" y="3210984"/>
            <a:ext cx="1295400" cy="369332"/>
          </a:xfrm>
          <a:prstGeom prst="rect">
            <a:avLst/>
          </a:prstGeom>
          <a:noFill/>
          <a:ln w="9525">
            <a:noFill/>
            <a:miter lim="800000"/>
            <a:headEnd/>
            <a:tailEnd/>
          </a:ln>
        </p:spPr>
        <p:txBody>
          <a:bodyPr>
            <a:prstTxWarp prst="textNoShape">
              <a:avLst/>
            </a:prstTxWarp>
            <a:spAutoFit/>
          </a:bodyPr>
          <a:lstStyle/>
          <a:p>
            <a:pPr algn="ctr" eaLnBrk="1" hangingPunct="1"/>
            <a:r>
              <a:rPr lang="en-US" b="1" dirty="0">
                <a:latin typeface="Calibri" pitchFamily="-65" charset="0"/>
              </a:rPr>
              <a:t>Create</a:t>
            </a:r>
          </a:p>
        </p:txBody>
      </p:sp>
      <p:cxnSp>
        <p:nvCxnSpPr>
          <p:cNvPr id="19" name="Straight Arrow Connector 18"/>
          <p:cNvCxnSpPr>
            <a:cxnSpLocks noChangeShapeType="1"/>
            <a:stCxn id="8" idx="6"/>
          </p:cNvCxnSpPr>
          <p:nvPr/>
        </p:nvCxnSpPr>
        <p:spPr bwMode="auto">
          <a:xfrm>
            <a:off x="1549401" y="2393277"/>
            <a:ext cx="822325" cy="722987"/>
          </a:xfrm>
          <a:prstGeom prst="straightConnector1">
            <a:avLst/>
          </a:prstGeom>
          <a:noFill/>
          <a:ln w="9525">
            <a:solidFill>
              <a:srgbClr val="8DC63F"/>
            </a:solidFill>
            <a:round/>
            <a:headEnd/>
            <a:tailEnd type="arrow" w="med" len="med"/>
          </a:ln>
        </p:spPr>
      </p:cxnSp>
      <p:cxnSp>
        <p:nvCxnSpPr>
          <p:cNvPr id="21" name="Straight Arrow Connector 20"/>
          <p:cNvCxnSpPr>
            <a:cxnSpLocks noChangeShapeType="1"/>
            <a:stCxn id="10" idx="6"/>
          </p:cNvCxnSpPr>
          <p:nvPr/>
        </p:nvCxnSpPr>
        <p:spPr bwMode="auto">
          <a:xfrm flipV="1">
            <a:off x="1562101" y="3657602"/>
            <a:ext cx="823913" cy="718463"/>
          </a:xfrm>
          <a:prstGeom prst="straightConnector1">
            <a:avLst/>
          </a:prstGeom>
          <a:noFill/>
          <a:ln w="9525">
            <a:solidFill>
              <a:srgbClr val="8DC63F"/>
            </a:solidFill>
            <a:round/>
            <a:headEnd/>
            <a:tailEnd type="arrow" w="med" len="med"/>
          </a:ln>
        </p:spPr>
      </p:cxnSp>
      <p:sp>
        <p:nvSpPr>
          <p:cNvPr id="24" name="Oval 23"/>
          <p:cNvSpPr>
            <a:spLocks noChangeArrowheads="1"/>
          </p:cNvSpPr>
          <p:nvPr/>
        </p:nvSpPr>
        <p:spPr bwMode="auto">
          <a:xfrm>
            <a:off x="2828926" y="2895601"/>
            <a:ext cx="1006475" cy="519351"/>
          </a:xfrm>
          <a:prstGeom prst="ellipse">
            <a:avLst/>
          </a:prstGeom>
          <a:solidFill>
            <a:schemeClr val="accent1"/>
          </a:solidFill>
          <a:ln w="9525">
            <a:solidFill>
              <a:srgbClr val="0079C1"/>
            </a:solidFill>
            <a:round/>
            <a:headEnd/>
            <a:tailEnd/>
          </a:ln>
        </p:spPr>
        <p:txBody>
          <a:bodyPr>
            <a:prstTxWarp prst="textNoShape">
              <a:avLst/>
            </a:prstTxWarp>
            <a:spAutoFit/>
          </a:bodyPr>
          <a:lstStyle/>
          <a:p>
            <a:endParaRPr lang="en-US" dirty="0"/>
          </a:p>
        </p:txBody>
      </p:sp>
      <p:sp>
        <p:nvSpPr>
          <p:cNvPr id="25" name="TextBox 24"/>
          <p:cNvSpPr txBox="1">
            <a:spLocks noChangeArrowheads="1"/>
          </p:cNvSpPr>
          <p:nvPr/>
        </p:nvSpPr>
        <p:spPr bwMode="auto">
          <a:xfrm>
            <a:off x="2865703" y="3010430"/>
            <a:ext cx="960438" cy="306388"/>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Problem</a:t>
            </a:r>
          </a:p>
        </p:txBody>
      </p:sp>
      <p:sp>
        <p:nvSpPr>
          <p:cNvPr id="26" name="TextBox 25"/>
          <p:cNvSpPr txBox="1">
            <a:spLocks noChangeArrowheads="1"/>
          </p:cNvSpPr>
          <p:nvPr/>
        </p:nvSpPr>
        <p:spPr bwMode="auto">
          <a:xfrm>
            <a:off x="3835400" y="2826285"/>
            <a:ext cx="1143000" cy="1200329"/>
          </a:xfrm>
          <a:prstGeom prst="rect">
            <a:avLst/>
          </a:prstGeom>
          <a:noFill/>
          <a:ln w="9525">
            <a:noFill/>
            <a:miter lim="800000"/>
            <a:headEnd/>
            <a:tailEnd/>
          </a:ln>
        </p:spPr>
        <p:txBody>
          <a:bodyPr>
            <a:prstTxWarp prst="textNoShape">
              <a:avLst/>
            </a:prstTxWarp>
            <a:spAutoFit/>
          </a:bodyPr>
          <a:lstStyle/>
          <a:p>
            <a:pPr algn="ctr" eaLnBrk="1" hangingPunct="1"/>
            <a:r>
              <a:rPr lang="en-US" b="1" dirty="0">
                <a:latin typeface="Calibri" pitchFamily="-65" charset="0"/>
              </a:rPr>
              <a:t>...that gives rise to a need for...</a:t>
            </a:r>
          </a:p>
        </p:txBody>
      </p:sp>
      <p:sp>
        <p:nvSpPr>
          <p:cNvPr id="27" name="Rectangle 26"/>
          <p:cNvSpPr>
            <a:spLocks noChangeArrowheads="1"/>
          </p:cNvSpPr>
          <p:nvPr/>
        </p:nvSpPr>
        <p:spPr bwMode="auto">
          <a:xfrm>
            <a:off x="5416551" y="1493838"/>
            <a:ext cx="1096963" cy="369332"/>
          </a:xfrm>
          <a:prstGeom prst="rect">
            <a:avLst/>
          </a:prstGeom>
          <a:solidFill>
            <a:schemeClr val="accent1"/>
          </a:solidFill>
          <a:ln w="9525">
            <a:solidFill>
              <a:srgbClr val="0079C1"/>
            </a:solidFill>
            <a:round/>
            <a:headEnd/>
            <a:tailEnd/>
          </a:ln>
        </p:spPr>
        <p:txBody>
          <a:bodyPr>
            <a:prstTxWarp prst="textNoShape">
              <a:avLst/>
            </a:prstTxWarp>
            <a:spAutoFit/>
          </a:bodyPr>
          <a:lstStyle/>
          <a:p>
            <a:endParaRPr lang="en-US" dirty="0"/>
          </a:p>
        </p:txBody>
      </p:sp>
      <p:sp>
        <p:nvSpPr>
          <p:cNvPr id="28" name="Rectangle 27"/>
          <p:cNvSpPr>
            <a:spLocks noChangeArrowheads="1"/>
          </p:cNvSpPr>
          <p:nvPr/>
        </p:nvSpPr>
        <p:spPr bwMode="auto">
          <a:xfrm>
            <a:off x="5426076" y="2613025"/>
            <a:ext cx="1096963" cy="369332"/>
          </a:xfrm>
          <a:prstGeom prst="rect">
            <a:avLst/>
          </a:prstGeom>
          <a:solidFill>
            <a:schemeClr val="accent1"/>
          </a:solidFill>
          <a:ln w="9525">
            <a:solidFill>
              <a:srgbClr val="0079C1"/>
            </a:solidFill>
            <a:round/>
            <a:headEnd/>
            <a:tailEnd/>
          </a:ln>
        </p:spPr>
        <p:txBody>
          <a:bodyPr>
            <a:prstTxWarp prst="textNoShape">
              <a:avLst/>
            </a:prstTxWarp>
            <a:spAutoFit/>
          </a:bodyPr>
          <a:lstStyle/>
          <a:p>
            <a:endParaRPr lang="en-US" dirty="0"/>
          </a:p>
        </p:txBody>
      </p:sp>
      <p:sp>
        <p:nvSpPr>
          <p:cNvPr id="29" name="Rectangle 28"/>
          <p:cNvSpPr>
            <a:spLocks noChangeArrowheads="1"/>
          </p:cNvSpPr>
          <p:nvPr/>
        </p:nvSpPr>
        <p:spPr bwMode="auto">
          <a:xfrm>
            <a:off x="5416551" y="3738563"/>
            <a:ext cx="1096963" cy="369332"/>
          </a:xfrm>
          <a:prstGeom prst="rect">
            <a:avLst/>
          </a:prstGeom>
          <a:solidFill>
            <a:schemeClr val="accent1"/>
          </a:solidFill>
          <a:ln w="9525">
            <a:solidFill>
              <a:srgbClr val="0079C1"/>
            </a:solidFill>
            <a:round/>
            <a:headEnd/>
            <a:tailEnd/>
          </a:ln>
        </p:spPr>
        <p:txBody>
          <a:bodyPr>
            <a:prstTxWarp prst="textNoShape">
              <a:avLst/>
            </a:prstTxWarp>
            <a:spAutoFit/>
          </a:bodyPr>
          <a:lstStyle/>
          <a:p>
            <a:endParaRPr lang="en-US" dirty="0"/>
          </a:p>
        </p:txBody>
      </p:sp>
      <p:sp>
        <p:nvSpPr>
          <p:cNvPr id="30" name="Rectangle 29"/>
          <p:cNvSpPr>
            <a:spLocks noChangeArrowheads="1"/>
          </p:cNvSpPr>
          <p:nvPr/>
        </p:nvSpPr>
        <p:spPr bwMode="auto">
          <a:xfrm>
            <a:off x="5426076" y="4881563"/>
            <a:ext cx="1096963" cy="369332"/>
          </a:xfrm>
          <a:prstGeom prst="rect">
            <a:avLst/>
          </a:prstGeom>
          <a:solidFill>
            <a:schemeClr val="accent1"/>
          </a:solidFill>
          <a:ln w="9525">
            <a:solidFill>
              <a:srgbClr val="0079C1"/>
            </a:solidFill>
            <a:round/>
            <a:headEnd/>
            <a:tailEnd/>
          </a:ln>
        </p:spPr>
        <p:txBody>
          <a:bodyPr>
            <a:prstTxWarp prst="textNoShape">
              <a:avLst/>
            </a:prstTxWarp>
            <a:spAutoFit/>
          </a:bodyPr>
          <a:lstStyle/>
          <a:p>
            <a:endParaRPr lang="en-US" dirty="0"/>
          </a:p>
        </p:txBody>
      </p:sp>
      <p:sp>
        <p:nvSpPr>
          <p:cNvPr id="31" name="TextBox 30"/>
          <p:cNvSpPr txBox="1">
            <a:spLocks noChangeArrowheads="1"/>
          </p:cNvSpPr>
          <p:nvPr/>
        </p:nvSpPr>
        <p:spPr bwMode="auto">
          <a:xfrm>
            <a:off x="5416550" y="1598614"/>
            <a:ext cx="1106488"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Programs</a:t>
            </a:r>
          </a:p>
        </p:txBody>
      </p:sp>
      <p:sp>
        <p:nvSpPr>
          <p:cNvPr id="32" name="TextBox 31"/>
          <p:cNvSpPr txBox="1">
            <a:spLocks noChangeArrowheads="1"/>
          </p:cNvSpPr>
          <p:nvPr/>
        </p:nvSpPr>
        <p:spPr bwMode="auto">
          <a:xfrm>
            <a:off x="5429250" y="2738439"/>
            <a:ext cx="1093788"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Products</a:t>
            </a:r>
          </a:p>
        </p:txBody>
      </p:sp>
      <p:sp>
        <p:nvSpPr>
          <p:cNvPr id="33" name="TextBox 32"/>
          <p:cNvSpPr txBox="1">
            <a:spLocks noChangeArrowheads="1"/>
          </p:cNvSpPr>
          <p:nvPr/>
        </p:nvSpPr>
        <p:spPr bwMode="auto">
          <a:xfrm>
            <a:off x="5426076" y="3852864"/>
            <a:ext cx="1096963"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Services</a:t>
            </a:r>
          </a:p>
        </p:txBody>
      </p:sp>
      <p:sp>
        <p:nvSpPr>
          <p:cNvPr id="34" name="TextBox 33"/>
          <p:cNvSpPr txBox="1">
            <a:spLocks noChangeArrowheads="1"/>
          </p:cNvSpPr>
          <p:nvPr/>
        </p:nvSpPr>
        <p:spPr bwMode="auto">
          <a:xfrm>
            <a:off x="5416550" y="4991101"/>
            <a:ext cx="1106488"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Policies</a:t>
            </a:r>
          </a:p>
        </p:txBody>
      </p:sp>
      <p:cxnSp>
        <p:nvCxnSpPr>
          <p:cNvPr id="38" name="Straight Arrow Connector 37"/>
          <p:cNvCxnSpPr>
            <a:cxnSpLocks noChangeShapeType="1"/>
            <a:stCxn id="26" idx="3"/>
          </p:cNvCxnSpPr>
          <p:nvPr/>
        </p:nvCxnSpPr>
        <p:spPr bwMode="auto">
          <a:xfrm flipV="1">
            <a:off x="4978401" y="2116667"/>
            <a:ext cx="499533" cy="1309782"/>
          </a:xfrm>
          <a:prstGeom prst="straightConnector1">
            <a:avLst/>
          </a:prstGeom>
          <a:noFill/>
          <a:ln w="9525">
            <a:solidFill>
              <a:srgbClr val="8DC63F"/>
            </a:solidFill>
            <a:round/>
            <a:headEnd/>
            <a:tailEnd type="arrow" w="med" len="med"/>
          </a:ln>
        </p:spPr>
      </p:cxnSp>
      <p:cxnSp>
        <p:nvCxnSpPr>
          <p:cNvPr id="39" name="Straight Arrow Connector 38"/>
          <p:cNvCxnSpPr>
            <a:cxnSpLocks noChangeShapeType="1"/>
            <a:stCxn id="26" idx="3"/>
          </p:cNvCxnSpPr>
          <p:nvPr/>
        </p:nvCxnSpPr>
        <p:spPr bwMode="auto">
          <a:xfrm>
            <a:off x="4978400" y="3426449"/>
            <a:ext cx="584200" cy="1433418"/>
          </a:xfrm>
          <a:prstGeom prst="straightConnector1">
            <a:avLst/>
          </a:prstGeom>
          <a:noFill/>
          <a:ln w="9525">
            <a:solidFill>
              <a:srgbClr val="8DC63F"/>
            </a:solidFill>
            <a:round/>
            <a:headEnd/>
            <a:tailEnd type="arrow" w="med" len="med"/>
          </a:ln>
        </p:spPr>
      </p:cxnSp>
      <p:cxnSp>
        <p:nvCxnSpPr>
          <p:cNvPr id="43" name="Straight Arrow Connector 42"/>
          <p:cNvCxnSpPr>
            <a:cxnSpLocks noChangeShapeType="1"/>
            <a:stCxn id="26" idx="3"/>
          </p:cNvCxnSpPr>
          <p:nvPr/>
        </p:nvCxnSpPr>
        <p:spPr bwMode="auto">
          <a:xfrm flipV="1">
            <a:off x="4978400" y="2896135"/>
            <a:ext cx="438150" cy="530315"/>
          </a:xfrm>
          <a:prstGeom prst="straightConnector1">
            <a:avLst/>
          </a:prstGeom>
          <a:noFill/>
          <a:ln w="9525">
            <a:solidFill>
              <a:srgbClr val="8DC63F"/>
            </a:solidFill>
            <a:round/>
            <a:headEnd/>
            <a:tailEnd type="arrow" w="med" len="med"/>
          </a:ln>
        </p:spPr>
      </p:cxnSp>
      <p:cxnSp>
        <p:nvCxnSpPr>
          <p:cNvPr id="44" name="Straight Arrow Connector 43"/>
          <p:cNvCxnSpPr>
            <a:cxnSpLocks noChangeShapeType="1"/>
            <a:stCxn id="26" idx="3"/>
          </p:cNvCxnSpPr>
          <p:nvPr/>
        </p:nvCxnSpPr>
        <p:spPr bwMode="auto">
          <a:xfrm>
            <a:off x="4978401" y="3426450"/>
            <a:ext cx="499533" cy="281951"/>
          </a:xfrm>
          <a:prstGeom prst="straightConnector1">
            <a:avLst/>
          </a:prstGeom>
          <a:noFill/>
          <a:ln w="9525">
            <a:solidFill>
              <a:srgbClr val="8DC63F"/>
            </a:solidFill>
            <a:round/>
            <a:headEnd/>
            <a:tailEnd type="arrow" w="med" len="med"/>
          </a:ln>
        </p:spPr>
      </p:cxnSp>
      <p:sp>
        <p:nvSpPr>
          <p:cNvPr id="47" name="TextBox 46"/>
          <p:cNvSpPr txBox="1">
            <a:spLocks noChangeArrowheads="1"/>
          </p:cNvSpPr>
          <p:nvPr/>
        </p:nvSpPr>
        <p:spPr bwMode="auto">
          <a:xfrm>
            <a:off x="6652685" y="1015998"/>
            <a:ext cx="1644650" cy="369332"/>
          </a:xfrm>
          <a:prstGeom prst="rect">
            <a:avLst/>
          </a:prstGeom>
          <a:noFill/>
          <a:ln w="9525">
            <a:noFill/>
            <a:miter lim="800000"/>
            <a:headEnd/>
            <a:tailEnd/>
          </a:ln>
        </p:spPr>
        <p:txBody>
          <a:bodyPr wrap="square">
            <a:prstTxWarp prst="textNoShape">
              <a:avLst/>
            </a:prstTxWarp>
            <a:spAutoFit/>
          </a:bodyPr>
          <a:lstStyle/>
          <a:p>
            <a:pPr algn="ctr" eaLnBrk="1" hangingPunct="1"/>
            <a:r>
              <a:rPr lang="en-US" b="1" u="sng" dirty="0">
                <a:latin typeface="Calibri" pitchFamily="-65" charset="0"/>
              </a:rPr>
              <a:t>Interventions</a:t>
            </a:r>
          </a:p>
        </p:txBody>
      </p:sp>
      <p:sp>
        <p:nvSpPr>
          <p:cNvPr id="48" name="TextBox 47"/>
          <p:cNvSpPr txBox="1">
            <a:spLocks noChangeArrowheads="1"/>
          </p:cNvSpPr>
          <p:nvPr/>
        </p:nvSpPr>
        <p:spPr bwMode="auto">
          <a:xfrm>
            <a:off x="787401" y="1444625"/>
            <a:ext cx="1828801" cy="369332"/>
          </a:xfrm>
          <a:prstGeom prst="rect">
            <a:avLst/>
          </a:prstGeom>
          <a:noFill/>
          <a:ln w="9525">
            <a:noFill/>
            <a:miter lim="800000"/>
            <a:headEnd/>
            <a:tailEnd/>
          </a:ln>
        </p:spPr>
        <p:txBody>
          <a:bodyPr wrap="square">
            <a:prstTxWarp prst="textNoShape">
              <a:avLst/>
            </a:prstTxWarp>
            <a:spAutoFit/>
          </a:bodyPr>
          <a:lstStyle/>
          <a:p>
            <a:pPr algn="ctr" eaLnBrk="1" hangingPunct="1"/>
            <a:r>
              <a:rPr lang="en-US" b="1" dirty="0">
                <a:latin typeface="Calibri" pitchFamily="-65" charset="0"/>
              </a:rPr>
              <a:t>...and fix the...</a:t>
            </a:r>
          </a:p>
        </p:txBody>
      </p:sp>
      <p:cxnSp>
        <p:nvCxnSpPr>
          <p:cNvPr id="53" name="Elbow Connector 52"/>
          <p:cNvCxnSpPr>
            <a:cxnSpLocks noChangeShapeType="1"/>
            <a:stCxn id="27" idx="3"/>
            <a:endCxn id="30" idx="3"/>
          </p:cNvCxnSpPr>
          <p:nvPr/>
        </p:nvCxnSpPr>
        <p:spPr bwMode="auto">
          <a:xfrm>
            <a:off x="6513514" y="1678505"/>
            <a:ext cx="9525" cy="3387725"/>
          </a:xfrm>
          <a:prstGeom prst="bentConnector3">
            <a:avLst>
              <a:gd name="adj1" fmla="val 2500000"/>
            </a:avLst>
          </a:prstGeom>
          <a:noFill/>
          <a:ln w="9525">
            <a:solidFill>
              <a:srgbClr val="8DC63F"/>
            </a:solidFill>
            <a:round/>
            <a:headEnd/>
            <a:tailEnd/>
          </a:ln>
        </p:spPr>
      </p:cxnSp>
      <p:cxnSp>
        <p:nvCxnSpPr>
          <p:cNvPr id="55" name="Elbow Connector 54"/>
          <p:cNvCxnSpPr>
            <a:cxnSpLocks noChangeShapeType="1"/>
            <a:stCxn id="28" idx="3"/>
            <a:endCxn id="29" idx="3"/>
          </p:cNvCxnSpPr>
          <p:nvPr/>
        </p:nvCxnSpPr>
        <p:spPr bwMode="auto">
          <a:xfrm flipH="1">
            <a:off x="6513514" y="2797691"/>
            <a:ext cx="9525" cy="1125538"/>
          </a:xfrm>
          <a:prstGeom prst="bentConnector3">
            <a:avLst>
              <a:gd name="adj1" fmla="val -2400000"/>
            </a:avLst>
          </a:prstGeom>
          <a:noFill/>
          <a:ln w="9525">
            <a:solidFill>
              <a:srgbClr val="8DC63F"/>
            </a:solidFill>
            <a:round/>
            <a:headEnd/>
            <a:tailEnd/>
          </a:ln>
        </p:spPr>
      </p:cxnSp>
      <p:sp>
        <p:nvSpPr>
          <p:cNvPr id="81" name="TextBox 80"/>
          <p:cNvSpPr txBox="1">
            <a:spLocks noChangeArrowheads="1"/>
          </p:cNvSpPr>
          <p:nvPr/>
        </p:nvSpPr>
        <p:spPr bwMode="auto">
          <a:xfrm>
            <a:off x="6883400" y="2804592"/>
            <a:ext cx="990600" cy="1200329"/>
          </a:xfrm>
          <a:prstGeom prst="rect">
            <a:avLst/>
          </a:prstGeom>
          <a:noFill/>
          <a:ln w="9525">
            <a:noFill/>
            <a:miter lim="800000"/>
            <a:headEnd/>
            <a:tailEnd/>
          </a:ln>
        </p:spPr>
        <p:txBody>
          <a:bodyPr>
            <a:prstTxWarp prst="textNoShape">
              <a:avLst/>
            </a:prstTxWarp>
            <a:spAutoFit/>
          </a:bodyPr>
          <a:lstStyle/>
          <a:p>
            <a:pPr algn="ctr" eaLnBrk="1" hangingPunct="1"/>
            <a:r>
              <a:rPr lang="en-US" b="1" dirty="0">
                <a:latin typeface="Calibri" pitchFamily="-65" charset="0"/>
              </a:rPr>
              <a:t>...that will result in...</a:t>
            </a:r>
          </a:p>
        </p:txBody>
      </p:sp>
      <p:sp>
        <p:nvSpPr>
          <p:cNvPr id="86" name="Oval 85"/>
          <p:cNvSpPr>
            <a:spLocks noChangeArrowheads="1"/>
          </p:cNvSpPr>
          <p:nvPr/>
        </p:nvSpPr>
        <p:spPr bwMode="auto">
          <a:xfrm>
            <a:off x="7645400" y="2254251"/>
            <a:ext cx="1189038"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92" name="Oval 91"/>
          <p:cNvSpPr>
            <a:spLocks noChangeArrowheads="1"/>
          </p:cNvSpPr>
          <p:nvPr/>
        </p:nvSpPr>
        <p:spPr bwMode="auto">
          <a:xfrm>
            <a:off x="7680325" y="4116389"/>
            <a:ext cx="1189038"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93" name="TextBox 92"/>
          <p:cNvSpPr txBox="1">
            <a:spLocks noChangeArrowheads="1"/>
          </p:cNvSpPr>
          <p:nvPr/>
        </p:nvSpPr>
        <p:spPr bwMode="auto">
          <a:xfrm>
            <a:off x="7666038" y="2374901"/>
            <a:ext cx="1147762"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Outcome</a:t>
            </a:r>
          </a:p>
        </p:txBody>
      </p:sp>
      <p:sp>
        <p:nvSpPr>
          <p:cNvPr id="95" name="TextBox 94"/>
          <p:cNvSpPr txBox="1">
            <a:spLocks noChangeArrowheads="1"/>
          </p:cNvSpPr>
          <p:nvPr/>
        </p:nvSpPr>
        <p:spPr bwMode="auto">
          <a:xfrm>
            <a:off x="7666038" y="4237039"/>
            <a:ext cx="1147762"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Outcome</a:t>
            </a:r>
          </a:p>
        </p:txBody>
      </p:sp>
      <p:sp>
        <p:nvSpPr>
          <p:cNvPr id="97" name="TextBox 96"/>
          <p:cNvSpPr txBox="1">
            <a:spLocks noChangeArrowheads="1"/>
          </p:cNvSpPr>
          <p:nvPr/>
        </p:nvSpPr>
        <p:spPr bwMode="auto">
          <a:xfrm>
            <a:off x="3073400" y="5618893"/>
            <a:ext cx="3810000" cy="369332"/>
          </a:xfrm>
          <a:prstGeom prst="rect">
            <a:avLst/>
          </a:prstGeom>
          <a:noFill/>
          <a:ln w="9525">
            <a:noFill/>
            <a:miter lim="800000"/>
            <a:headEnd/>
            <a:tailEnd/>
          </a:ln>
        </p:spPr>
        <p:txBody>
          <a:bodyPr wrap="square">
            <a:prstTxWarp prst="textNoShape">
              <a:avLst/>
            </a:prstTxWarp>
            <a:spAutoFit/>
          </a:bodyPr>
          <a:lstStyle/>
          <a:p>
            <a:pPr algn="ctr" eaLnBrk="1" hangingPunct="1"/>
            <a:r>
              <a:rPr lang="en-US" b="1" dirty="0">
                <a:latin typeface="Calibri" pitchFamily="-65" charset="0"/>
              </a:rPr>
              <a:t>...that should affect the...</a:t>
            </a:r>
          </a:p>
        </p:txBody>
      </p:sp>
      <p:cxnSp>
        <p:nvCxnSpPr>
          <p:cNvPr id="99" name="Curved Connector 98"/>
          <p:cNvCxnSpPr>
            <a:cxnSpLocks noChangeShapeType="1"/>
          </p:cNvCxnSpPr>
          <p:nvPr/>
        </p:nvCxnSpPr>
        <p:spPr bwMode="auto">
          <a:xfrm rot="10800000" flipH="1">
            <a:off x="182563" y="2895600"/>
            <a:ext cx="3143250" cy="503238"/>
          </a:xfrm>
          <a:prstGeom prst="curvedConnector4">
            <a:avLst>
              <a:gd name="adj1" fmla="val 79"/>
              <a:gd name="adj2" fmla="val 402880"/>
            </a:avLst>
          </a:prstGeom>
          <a:noFill/>
          <a:ln w="19050">
            <a:solidFill>
              <a:srgbClr val="8DC63F"/>
            </a:solidFill>
            <a:round/>
            <a:headEnd/>
            <a:tailEnd type="arrow" w="med" len="med"/>
          </a:ln>
        </p:spPr>
      </p:cxnSp>
      <p:cxnSp>
        <p:nvCxnSpPr>
          <p:cNvPr id="114" name="Curved Connector 113"/>
          <p:cNvCxnSpPr>
            <a:cxnSpLocks noChangeShapeType="1"/>
          </p:cNvCxnSpPr>
          <p:nvPr/>
        </p:nvCxnSpPr>
        <p:spPr bwMode="auto">
          <a:xfrm flipH="1">
            <a:off x="974726" y="3384551"/>
            <a:ext cx="7997825" cy="1281113"/>
          </a:xfrm>
          <a:prstGeom prst="curvedConnector4">
            <a:avLst>
              <a:gd name="adj1" fmla="val -218"/>
              <a:gd name="adj2" fmla="val 212417"/>
            </a:avLst>
          </a:prstGeom>
          <a:noFill/>
          <a:ln w="28575">
            <a:solidFill>
              <a:srgbClr val="8DC63F"/>
            </a:solidFill>
            <a:round/>
            <a:headEnd/>
            <a:tailEnd type="arrow" w="med" len="med"/>
          </a:ln>
        </p:spPr>
      </p:cxnSp>
      <p:cxnSp>
        <p:nvCxnSpPr>
          <p:cNvPr id="3" name="Straight Arrow Connector 2"/>
          <p:cNvCxnSpPr>
            <a:cxnSpLocks noChangeShapeType="1"/>
          </p:cNvCxnSpPr>
          <p:nvPr/>
        </p:nvCxnSpPr>
        <p:spPr bwMode="auto">
          <a:xfrm>
            <a:off x="6738939" y="3449638"/>
            <a:ext cx="274637" cy="0"/>
          </a:xfrm>
          <a:prstGeom prst="straightConnector1">
            <a:avLst/>
          </a:prstGeom>
          <a:noFill/>
          <a:ln w="9525">
            <a:solidFill>
              <a:srgbClr val="8DC63F"/>
            </a:solidFill>
            <a:round/>
            <a:headEnd/>
            <a:tailEnd type="arrow" w="med" len="med"/>
          </a:ln>
        </p:spPr>
      </p:cxnSp>
      <p:sp>
        <p:nvSpPr>
          <p:cNvPr id="9" name="Oval 8"/>
          <p:cNvSpPr>
            <a:spLocks noChangeArrowheads="1"/>
          </p:cNvSpPr>
          <p:nvPr/>
        </p:nvSpPr>
        <p:spPr bwMode="auto">
          <a:xfrm>
            <a:off x="177800" y="3124201"/>
            <a:ext cx="1189038"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13" name="TextBox 12"/>
          <p:cNvSpPr txBox="1">
            <a:spLocks noChangeArrowheads="1"/>
          </p:cNvSpPr>
          <p:nvPr/>
        </p:nvSpPr>
        <p:spPr bwMode="auto">
          <a:xfrm>
            <a:off x="177800" y="3244850"/>
            <a:ext cx="1189038" cy="306388"/>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Cause</a:t>
            </a:r>
          </a:p>
        </p:txBody>
      </p:sp>
      <p:sp>
        <p:nvSpPr>
          <p:cNvPr id="87" name="Oval 86"/>
          <p:cNvSpPr>
            <a:spLocks noChangeArrowheads="1"/>
          </p:cNvSpPr>
          <p:nvPr/>
        </p:nvSpPr>
        <p:spPr bwMode="auto">
          <a:xfrm>
            <a:off x="7797800" y="3141664"/>
            <a:ext cx="1189038" cy="519351"/>
          </a:xfrm>
          <a:prstGeom prst="ellipse">
            <a:avLst/>
          </a:prstGeom>
          <a:solidFill>
            <a:srgbClr val="0079C1"/>
          </a:solidFill>
          <a:ln w="9525">
            <a:solidFill>
              <a:srgbClr val="0079C1"/>
            </a:solidFill>
            <a:round/>
            <a:headEnd/>
            <a:tailEnd/>
          </a:ln>
        </p:spPr>
        <p:txBody>
          <a:bodyPr>
            <a:prstTxWarp prst="textNoShape">
              <a:avLst/>
            </a:prstTxWarp>
            <a:spAutoFit/>
          </a:bodyPr>
          <a:lstStyle/>
          <a:p>
            <a:endParaRPr lang="en-US" dirty="0"/>
          </a:p>
        </p:txBody>
      </p:sp>
      <p:sp>
        <p:nvSpPr>
          <p:cNvPr id="94" name="TextBox 93"/>
          <p:cNvSpPr txBox="1">
            <a:spLocks noChangeArrowheads="1"/>
          </p:cNvSpPr>
          <p:nvPr/>
        </p:nvSpPr>
        <p:spPr bwMode="auto">
          <a:xfrm>
            <a:off x="7818438" y="3262314"/>
            <a:ext cx="1147762" cy="307975"/>
          </a:xfrm>
          <a:prstGeom prst="rect">
            <a:avLst/>
          </a:prstGeom>
          <a:noFill/>
          <a:ln w="9525">
            <a:noFill/>
            <a:miter lim="800000"/>
            <a:headEnd/>
            <a:tailEnd/>
          </a:ln>
        </p:spPr>
        <p:txBody>
          <a:bodyPr>
            <a:prstTxWarp prst="textNoShape">
              <a:avLst/>
            </a:prstTxWarp>
            <a:spAutoFit/>
          </a:bodyPr>
          <a:lstStyle/>
          <a:p>
            <a:pPr algn="ctr" eaLnBrk="1" hangingPunct="1"/>
            <a:r>
              <a:rPr lang="en-US" sz="1400" b="1" dirty="0">
                <a:solidFill>
                  <a:schemeClr val="bg1"/>
                </a:solidFill>
                <a:latin typeface="Calibri" pitchFamily="-65" charset="0"/>
              </a:rPr>
              <a:t>Outcome</a:t>
            </a:r>
          </a:p>
        </p:txBody>
      </p:sp>
      <p:pic>
        <p:nvPicPr>
          <p:cNvPr id="45" name="Picture 2" descr="REL-CNA-ForShortBriefOnl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
          <a:stretch/>
        </p:blipFill>
        <p:spPr bwMode="auto">
          <a:xfrm>
            <a:off x="6385967" y="6047697"/>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9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9"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0-#ppt_w/2"/>
                                          </p:val>
                                        </p:tav>
                                        <p:tav tm="100000">
                                          <p:val>
                                            <p:strVal val="#ppt_x"/>
                                          </p:val>
                                        </p:tav>
                                      </p:tavLst>
                                    </p:anim>
                                    <p:anim calcmode="lin" valueType="num">
                                      <p:cBhvr additive="base">
                                        <p:cTn id="118" dur="500" fill="hold"/>
                                        <p:tgtEl>
                                          <p:spTgt spid="48"/>
                                        </p:tgtEl>
                                        <p:attrNameLst>
                                          <p:attrName>ppt_y</p:attrName>
                                        </p:attrNameLst>
                                      </p:cBhvr>
                                      <p:tavLst>
                                        <p:tav tm="0">
                                          <p:val>
                                            <p:strVal val="0-#ppt_h/2"/>
                                          </p:val>
                                        </p:tav>
                                        <p:tav tm="100000">
                                          <p:val>
                                            <p:strVal val="#ppt_y"/>
                                          </p:val>
                                        </p:tav>
                                      </p:tavLst>
                                    </p:anim>
                                  </p:childTnLst>
                                </p:cTn>
                              </p:par>
                              <p:par>
                                <p:cTn id="119" presetID="2" presetClass="entr" presetSubtype="9" fill="hold" nodeType="withEffect">
                                  <p:stCondLst>
                                    <p:cond delay="0"/>
                                  </p:stCondLst>
                                  <p:childTnLst>
                                    <p:set>
                                      <p:cBhvr>
                                        <p:cTn id="120" dur="1" fill="hold">
                                          <p:stCondLst>
                                            <p:cond delay="0"/>
                                          </p:stCondLst>
                                        </p:cTn>
                                        <p:tgtEl>
                                          <p:spTgt spid="99"/>
                                        </p:tgtEl>
                                        <p:attrNameLst>
                                          <p:attrName>style.visibility</p:attrName>
                                        </p:attrNameLst>
                                      </p:cBhvr>
                                      <p:to>
                                        <p:strVal val="visible"/>
                                      </p:to>
                                    </p:set>
                                    <p:anim calcmode="lin" valueType="num">
                                      <p:cBhvr additive="base">
                                        <p:cTn id="121" dur="500" fill="hold"/>
                                        <p:tgtEl>
                                          <p:spTgt spid="99"/>
                                        </p:tgtEl>
                                        <p:attrNameLst>
                                          <p:attrName>ppt_x</p:attrName>
                                        </p:attrNameLst>
                                      </p:cBhvr>
                                      <p:tavLst>
                                        <p:tav tm="0">
                                          <p:val>
                                            <p:strVal val="0-#ppt_w/2"/>
                                          </p:val>
                                        </p:tav>
                                        <p:tav tm="100000">
                                          <p:val>
                                            <p:strVal val="#ppt_x"/>
                                          </p:val>
                                        </p:tav>
                                      </p:tavLst>
                                    </p:anim>
                                    <p:anim calcmode="lin" valueType="num">
                                      <p:cBhvr additive="base">
                                        <p:cTn id="122"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4" grpId="0"/>
      <p:bldP spid="17" grpId="0"/>
      <p:bldP spid="24" grpId="0" animBg="1"/>
      <p:bldP spid="25" grpId="0"/>
      <p:bldP spid="26" grpId="0"/>
      <p:bldP spid="27" grpId="0" animBg="1"/>
      <p:bldP spid="28" grpId="0" animBg="1"/>
      <p:bldP spid="29" grpId="0" animBg="1"/>
      <p:bldP spid="30" grpId="0" animBg="1"/>
      <p:bldP spid="31" grpId="0"/>
      <p:bldP spid="32" grpId="0"/>
      <p:bldP spid="33" grpId="0"/>
      <p:bldP spid="34" grpId="0"/>
      <p:bldP spid="47" grpId="0"/>
      <p:bldP spid="48" grpId="0"/>
      <p:bldP spid="81" grpId="0"/>
      <p:bldP spid="86" grpId="0" animBg="1"/>
      <p:bldP spid="92" grpId="0" animBg="1"/>
      <p:bldP spid="93" grpId="0"/>
      <p:bldP spid="95" grpId="0"/>
      <p:bldP spid="97" grpId="0"/>
      <p:bldP spid="9" grpId="0" animBg="1"/>
      <p:bldP spid="13" grpId="0"/>
      <p:bldP spid="87" grpId="0" animBg="1"/>
      <p:bldP spid="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Root Cause Analysis</a:t>
            </a:r>
            <a:endParaRPr lang="en-US" b="1" dirty="0"/>
          </a:p>
        </p:txBody>
      </p:sp>
      <p:pic>
        <p:nvPicPr>
          <p:cNvPr id="5" name="Picture 4"/>
          <p:cNvPicPr>
            <a:picLocks noChangeAspect="1"/>
          </p:cNvPicPr>
          <p:nvPr/>
        </p:nvPicPr>
        <p:blipFill>
          <a:blip r:embed="rId3">
            <a:clrChange>
              <a:clrFrom>
                <a:srgbClr val="FEFEFE"/>
              </a:clrFrom>
              <a:clrTo>
                <a:srgbClr val="FEFEFE">
                  <a:alpha val="0"/>
                </a:srgbClr>
              </a:clrTo>
            </a:clrChange>
          </a:blip>
          <a:stretch>
            <a:fillRect/>
          </a:stretch>
        </p:blipFill>
        <p:spPr>
          <a:xfrm>
            <a:off x="520701" y="857888"/>
            <a:ext cx="8636000" cy="5292808"/>
          </a:xfrm>
          <a:prstGeom prst="rect">
            <a:avLst/>
          </a:prstGeom>
        </p:spPr>
      </p:pic>
      <p:pic>
        <p:nvPicPr>
          <p:cNvPr id="4" name="Picture 2" descr="REL-CNA-ForShortBriefOnly"/>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
          <a:stretch/>
        </p:blipFill>
        <p:spPr bwMode="auto">
          <a:xfrm>
            <a:off x="6385967" y="6047697"/>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353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77"/>
            <a:ext cx="8229600" cy="1143000"/>
          </a:xfrm>
        </p:spPr>
        <p:txBody>
          <a:bodyPr/>
          <a:lstStyle/>
          <a:p>
            <a:r>
              <a:rPr lang="en-US" b="1" dirty="0" smtClean="0"/>
              <a:t>Logic Models</a:t>
            </a:r>
            <a:endParaRPr lang="en-US" b="1" dirty="0"/>
          </a:p>
        </p:txBody>
      </p:sp>
      <p:pic>
        <p:nvPicPr>
          <p:cNvPr id="4" name="Picture 3"/>
          <p:cNvPicPr>
            <a:picLocks noChangeAspect="1"/>
          </p:cNvPicPr>
          <p:nvPr/>
        </p:nvPicPr>
        <p:blipFill>
          <a:blip r:embed="rId3"/>
          <a:stretch>
            <a:fillRect/>
          </a:stretch>
        </p:blipFill>
        <p:spPr>
          <a:xfrm>
            <a:off x="635000" y="691497"/>
            <a:ext cx="7912100" cy="5374623"/>
          </a:xfrm>
          <a:prstGeom prst="rect">
            <a:avLst/>
          </a:prstGeom>
        </p:spPr>
      </p:pic>
      <p:pic>
        <p:nvPicPr>
          <p:cNvPr id="5" name="Picture 2" descr="REL-CNA-ForShortBriefOnly"/>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
          <a:stretch/>
        </p:blipFill>
        <p:spPr bwMode="auto">
          <a:xfrm>
            <a:off x="6385967" y="6082866"/>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71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body" idx="1"/>
          </p:nvPr>
        </p:nvSpPr>
        <p:spPr>
          <a:xfrm>
            <a:off x="308811" y="1246375"/>
            <a:ext cx="8716879" cy="4516437"/>
          </a:xfrm>
        </p:spPr>
        <p:txBody>
          <a:bodyPr/>
          <a:lstStyle/>
          <a:p>
            <a:pPr indent="0">
              <a:lnSpc>
                <a:spcPct val="120000"/>
              </a:lnSpc>
              <a:spcBef>
                <a:spcPct val="0"/>
              </a:spcBef>
              <a:spcAft>
                <a:spcPts val="1200"/>
              </a:spcAft>
              <a:buNone/>
            </a:pPr>
            <a:endParaRPr lang="en-US" sz="2800" dirty="0">
              <a:cs typeface="ＭＳ Ｐゴシック" charset="0"/>
            </a:endParaRPr>
          </a:p>
          <a:p>
            <a:pPr indent="0" algn="ctr">
              <a:lnSpc>
                <a:spcPct val="120000"/>
              </a:lnSpc>
              <a:spcBef>
                <a:spcPct val="0"/>
              </a:spcBef>
              <a:spcAft>
                <a:spcPts val="1200"/>
              </a:spcAft>
              <a:buNone/>
            </a:pPr>
            <a:r>
              <a:rPr lang="en-US" sz="3600" dirty="0">
                <a:solidFill>
                  <a:schemeClr val="tx1"/>
                </a:solidFill>
                <a:cs typeface="ＭＳ Ｐゴシック" charset="0"/>
              </a:rPr>
              <a:t>“For teachers and others who are expected to implement new practices, all too frequently a problem is lack of clarity about what they are being asked to do.” (Hall &amp; Hord, 2015, p. 53)</a:t>
            </a:r>
            <a:endParaRPr lang="en-US" altLang="ja-JP" sz="3600" dirty="0">
              <a:solidFill>
                <a:schemeClr val="tx1"/>
              </a:solidFill>
              <a:cs typeface="ＭＳ Ｐゴシック" charset="0"/>
            </a:endParaRPr>
          </a:p>
          <a:p>
            <a:pPr indent="0">
              <a:buNone/>
            </a:pPr>
            <a:endParaRPr lang="en-US" sz="1400" dirty="0">
              <a:latin typeface="Times" charset="0"/>
              <a:ea typeface="ＭＳ Ｐゴシック" charset="0"/>
              <a:cs typeface="ＭＳ Ｐゴシック" charset="0"/>
            </a:endParaRPr>
          </a:p>
        </p:txBody>
      </p:sp>
      <p:sp>
        <p:nvSpPr>
          <p:cNvPr id="31745" name="Rectangle 2"/>
          <p:cNvSpPr>
            <a:spLocks noGrp="1" noChangeArrowheads="1"/>
          </p:cNvSpPr>
          <p:nvPr>
            <p:ph type="title" idx="4294967295"/>
          </p:nvPr>
        </p:nvSpPr>
        <p:spPr>
          <a:xfrm>
            <a:off x="1" y="237847"/>
            <a:ext cx="9334500" cy="1008528"/>
          </a:xfrm>
        </p:spPr>
        <p:txBody>
          <a:bodyPr>
            <a:normAutofit fontScale="90000"/>
          </a:bodyPr>
          <a:lstStyle/>
          <a:p>
            <a:pPr eaLnBrk="1" hangingPunct="1"/>
            <a:r>
              <a:rPr lang="en-US" sz="4000" b="1" dirty="0">
                <a:solidFill>
                  <a:sysClr val="windowText" lastClr="000000"/>
                </a:solidFill>
                <a:latin typeface="Calibri"/>
                <a:ea typeface="ＭＳ Ｐゴシック" charset="0"/>
                <a:cs typeface="ＭＳ Ｐゴシック" charset="0"/>
              </a:rPr>
              <a:t>The Essence of an </a:t>
            </a:r>
            <a:r>
              <a:rPr lang="en-US" sz="4000" b="1" dirty="0" smtClean="0">
                <a:solidFill>
                  <a:sysClr val="windowText" lastClr="000000"/>
                </a:solidFill>
                <a:latin typeface="Calibri"/>
                <a:ea typeface="ＭＳ Ｐゴシック" charset="0"/>
                <a:cs typeface="ＭＳ Ｐゴシック" charset="0"/>
              </a:rPr>
              <a:t>Innovation </a:t>
            </a:r>
            <a:r>
              <a:rPr lang="en-US" sz="4000" b="1" dirty="0">
                <a:solidFill>
                  <a:sysClr val="windowText" lastClr="000000"/>
                </a:solidFill>
                <a:latin typeface="Calibri"/>
                <a:ea typeface="ＭＳ Ｐゴシック" charset="0"/>
                <a:cs typeface="ＭＳ Ｐゴシック" charset="0"/>
              </a:rPr>
              <a:t>Configuration Map</a:t>
            </a:r>
          </a:p>
        </p:txBody>
      </p:sp>
      <p:pic>
        <p:nvPicPr>
          <p:cNvPr id="5" name="Picture 2" descr="REL-CNA-ForShortBriefOnl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
          <a:stretch/>
        </p:blipFill>
        <p:spPr bwMode="auto">
          <a:xfrm>
            <a:off x="6233567" y="6059420"/>
            <a:ext cx="1173078" cy="67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1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792" y="120645"/>
            <a:ext cx="8964108" cy="857256"/>
          </a:xfrm>
        </p:spPr>
        <p:txBody>
          <a:bodyPr/>
          <a:lstStyle/>
          <a:p>
            <a:r>
              <a:rPr lang="en-US" sz="4900" dirty="0"/>
              <a:t>Innovation Configuration Map</a:t>
            </a:r>
          </a:p>
        </p:txBody>
      </p:sp>
      <p:sp>
        <p:nvSpPr>
          <p:cNvPr id="3" name="Rectangle 2"/>
          <p:cNvSpPr/>
          <p:nvPr/>
        </p:nvSpPr>
        <p:spPr>
          <a:xfrm>
            <a:off x="-9578681" y="2644170"/>
            <a:ext cx="4196978" cy="646331"/>
          </a:xfrm>
          <a:prstGeom prst="rect">
            <a:avLst/>
          </a:prstGeom>
        </p:spPr>
        <p:txBody>
          <a:bodyPr wrap="square">
            <a:spAutoFit/>
          </a:bodyPr>
          <a:lstStyle/>
          <a:p>
            <a:r>
              <a:rPr lang="en-US" sz="3600" dirty="0">
                <a:solidFill>
                  <a:srgbClr val="000000"/>
                </a:solidFill>
                <a:hlinkClick r:id="rId3"/>
              </a:rPr>
              <a:t>What is an IC Map?</a:t>
            </a:r>
            <a:endParaRPr lang="en-US" sz="3600" dirty="0">
              <a:solidFill>
                <a:srgbClr val="000000"/>
              </a:solidFill>
            </a:endParaRPr>
          </a:p>
        </p:txBody>
      </p:sp>
      <p:pic>
        <p:nvPicPr>
          <p:cNvPr id="11" name="Picture 3" descr="concerns-based adoption model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770" y="1657111"/>
            <a:ext cx="3892030" cy="3535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6410584" y="5549129"/>
            <a:ext cx="2428615" cy="369332"/>
          </a:xfrm>
          <a:prstGeom prst="rect">
            <a:avLst/>
          </a:prstGeom>
          <a:noFill/>
        </p:spPr>
        <p:txBody>
          <a:bodyPr wrap="square" rtlCol="0">
            <a:spAutoFit/>
          </a:bodyPr>
          <a:lstStyle/>
          <a:p>
            <a:r>
              <a:rPr lang="en-US" dirty="0"/>
              <a:t>--Hall &amp; </a:t>
            </a:r>
            <a:r>
              <a:rPr lang="en-US" dirty="0" err="1"/>
              <a:t>Hord</a:t>
            </a:r>
            <a:r>
              <a:rPr lang="en-US" dirty="0"/>
              <a:t>, 2015</a:t>
            </a:r>
          </a:p>
        </p:txBody>
      </p:sp>
      <p:sp>
        <p:nvSpPr>
          <p:cNvPr id="4" name="Rectangle 3"/>
          <p:cNvSpPr/>
          <p:nvPr/>
        </p:nvSpPr>
        <p:spPr>
          <a:xfrm>
            <a:off x="-9807816" y="4546754"/>
            <a:ext cx="5076243" cy="646331"/>
          </a:xfrm>
          <a:prstGeom prst="rect">
            <a:avLst/>
          </a:prstGeom>
        </p:spPr>
        <p:txBody>
          <a:bodyPr wrap="square">
            <a:spAutoFit/>
          </a:bodyPr>
          <a:lstStyle/>
          <a:p>
            <a:r>
              <a:rPr lang="en-US" sz="3600" u="sng" dirty="0">
                <a:hlinkClick r:id="rId5"/>
              </a:rPr>
              <a:t>How is an IC Map used?</a:t>
            </a:r>
            <a:endParaRPr lang="en-US" sz="3600" dirty="0"/>
          </a:p>
        </p:txBody>
      </p:sp>
      <p:sp>
        <p:nvSpPr>
          <p:cNvPr id="2" name="Rectangle 1"/>
          <p:cNvSpPr/>
          <p:nvPr/>
        </p:nvSpPr>
        <p:spPr>
          <a:xfrm>
            <a:off x="1098159" y="2274838"/>
            <a:ext cx="3398687" cy="369332"/>
          </a:xfrm>
          <a:prstGeom prst="rect">
            <a:avLst/>
          </a:prstGeom>
        </p:spPr>
        <p:txBody>
          <a:bodyPr wrap="none">
            <a:spAutoFit/>
          </a:bodyPr>
          <a:lstStyle/>
          <a:p>
            <a:r>
              <a:rPr lang="en-US" dirty="0">
                <a:hlinkClick r:id="rId6"/>
              </a:rPr>
              <a:t>https://vimeo.com/177430339</a:t>
            </a:r>
            <a:endParaRPr lang="en-US" dirty="0"/>
          </a:p>
        </p:txBody>
      </p:sp>
    </p:spTree>
    <p:extLst>
      <p:ext uri="{BB962C8B-B14F-4D97-AF65-F5344CB8AC3E}">
        <p14:creationId xmlns:p14="http://schemas.microsoft.com/office/powerpoint/2010/main" val="46365259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08826" y="998798"/>
            <a:ext cx="9478890" cy="4656151"/>
          </a:xfrm>
          <a:prstGeom prst="rect">
            <a:avLst/>
          </a:prstGeom>
        </p:spPr>
      </p:pic>
      <p:sp>
        <p:nvSpPr>
          <p:cNvPr id="2" name="Title 1"/>
          <p:cNvSpPr>
            <a:spLocks noGrp="1"/>
          </p:cNvSpPr>
          <p:nvPr>
            <p:ph type="title"/>
          </p:nvPr>
        </p:nvSpPr>
        <p:spPr>
          <a:xfrm>
            <a:off x="208826" y="190500"/>
            <a:ext cx="9303474" cy="1143000"/>
          </a:xfrm>
        </p:spPr>
        <p:txBody>
          <a:bodyPr>
            <a:noAutofit/>
          </a:bodyPr>
          <a:lstStyle/>
          <a:p>
            <a:pPr algn="l"/>
            <a:r>
              <a:rPr lang="en-US" sz="4000" dirty="0"/>
              <a:t>MNPS IC Map for Collaborative Inquiry</a:t>
            </a:r>
          </a:p>
        </p:txBody>
      </p:sp>
    </p:spTree>
    <p:extLst>
      <p:ext uri="{BB962C8B-B14F-4D97-AF65-F5344CB8AC3E}">
        <p14:creationId xmlns:p14="http://schemas.microsoft.com/office/powerpoint/2010/main" val="40723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body" idx="1"/>
          </p:nvPr>
        </p:nvSpPr>
        <p:spPr>
          <a:xfrm>
            <a:off x="131493" y="1381994"/>
            <a:ext cx="9685607" cy="5247341"/>
          </a:xfrm>
        </p:spPr>
        <p:txBody>
          <a:bodyPr/>
          <a:lstStyle/>
          <a:p>
            <a:pPr lvl="1">
              <a:buFont typeface="Wingdings" charset="2"/>
              <a:buChar char="§"/>
            </a:pPr>
            <a:r>
              <a:rPr lang="en-US" sz="3200" dirty="0">
                <a:solidFill>
                  <a:schemeClr val="tx1"/>
                </a:solidFill>
              </a:rPr>
              <a:t>Provides a shared language about practices that should occur for outcomes to be realized.</a:t>
            </a:r>
          </a:p>
          <a:p>
            <a:pPr lvl="1">
              <a:buFont typeface="Wingdings" charset="2"/>
              <a:buChar char="§"/>
            </a:pPr>
            <a:r>
              <a:rPr lang="en-US" sz="3200" dirty="0">
                <a:solidFill>
                  <a:schemeClr val="tx1"/>
                </a:solidFill>
              </a:rPr>
              <a:t>Provides a clear continuum of concrete practices—a</a:t>
            </a:r>
            <a:r>
              <a:rPr lang="en-US" sz="3200" dirty="0">
                <a:solidFill>
                  <a:schemeClr val="tx1"/>
                </a:solidFill>
                <a:latin typeface="Arial"/>
                <a:cs typeface="Arial"/>
              </a:rPr>
              <a:t> </a:t>
            </a:r>
            <a:r>
              <a:rPr lang="en-US" sz="3200" dirty="0">
                <a:solidFill>
                  <a:schemeClr val="tx1"/>
                </a:solidFill>
                <a:cs typeface="Arial"/>
              </a:rPr>
              <a:t>road map</a:t>
            </a:r>
            <a:r>
              <a:rPr lang="en-US" sz="3200" dirty="0">
                <a:solidFill>
                  <a:schemeClr val="tx1"/>
                </a:solidFill>
              </a:rPr>
              <a:t>.</a:t>
            </a:r>
          </a:p>
          <a:p>
            <a:pPr lvl="1">
              <a:buFont typeface="Wingdings" charset="2"/>
              <a:buChar char="§"/>
            </a:pPr>
            <a:r>
              <a:rPr lang="en-US" sz="3200" dirty="0">
                <a:solidFill>
                  <a:schemeClr val="tx1"/>
                </a:solidFill>
              </a:rPr>
              <a:t>Reflects shared agreement on what “ideal” implementation looks like in practice.</a:t>
            </a:r>
          </a:p>
          <a:p>
            <a:pPr lvl="1">
              <a:buFont typeface="Wingdings" charset="2"/>
              <a:buChar char="§"/>
            </a:pPr>
            <a:r>
              <a:rPr lang="en-US" sz="3200" dirty="0">
                <a:solidFill>
                  <a:schemeClr val="tx1"/>
                </a:solidFill>
              </a:rPr>
              <a:t>Documents what an initiative looks like, so everyone is on the same page, regardless of experience or position.</a:t>
            </a:r>
          </a:p>
          <a:p>
            <a:endParaRPr lang="en-US" sz="1200" dirty="0">
              <a:solidFill>
                <a:schemeClr val="tx1"/>
              </a:solidFill>
            </a:endParaRPr>
          </a:p>
          <a:p>
            <a:pPr indent="0">
              <a:buNone/>
            </a:pPr>
            <a:endParaRPr lang="en-US" sz="1400" dirty="0">
              <a:solidFill>
                <a:schemeClr val="tx1"/>
              </a:solidFill>
              <a:latin typeface="Times" charset="0"/>
              <a:ea typeface="ＭＳ Ｐゴシック" charset="0"/>
              <a:cs typeface="ＭＳ Ｐゴシック" charset="0"/>
            </a:endParaRPr>
          </a:p>
        </p:txBody>
      </p:sp>
      <p:sp>
        <p:nvSpPr>
          <p:cNvPr id="31745" name="Rectangle 2"/>
          <p:cNvSpPr>
            <a:spLocks noGrp="1" noChangeArrowheads="1"/>
          </p:cNvSpPr>
          <p:nvPr>
            <p:ph type="title" idx="4294967295"/>
          </p:nvPr>
        </p:nvSpPr>
        <p:spPr>
          <a:xfrm>
            <a:off x="0" y="0"/>
            <a:ext cx="9398000" cy="1102594"/>
          </a:xfrm>
        </p:spPr>
        <p:txBody>
          <a:bodyPr>
            <a:noAutofit/>
          </a:bodyPr>
          <a:lstStyle/>
          <a:p>
            <a:pPr eaLnBrk="1" hangingPunct="1"/>
            <a:r>
              <a:rPr lang="en-US" b="1" dirty="0"/>
              <a:t>How an IC Map Cultivates a Common Language</a:t>
            </a:r>
          </a:p>
        </p:txBody>
      </p:sp>
    </p:spTree>
    <p:extLst>
      <p:ext uri="{BB962C8B-B14F-4D97-AF65-F5344CB8AC3E}">
        <p14:creationId xmlns:p14="http://schemas.microsoft.com/office/powerpoint/2010/main" val="126893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40"/>
            <a:ext cx="10452100" cy="857250"/>
          </a:xfrm>
        </p:spPr>
        <p:txBody>
          <a:bodyPr>
            <a:noAutofit/>
          </a:bodyPr>
          <a:lstStyle/>
          <a:p>
            <a:pPr algn="l"/>
            <a:r>
              <a:rPr lang="en-US" sz="4400" dirty="0"/>
              <a:t>MNPS Collaborative Inquiry Toolkit</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019350" y="1536426"/>
            <a:ext cx="4852235" cy="5012182"/>
          </a:xfrm>
          <a:prstGeom prst="rect">
            <a:avLst/>
          </a:prstGeom>
        </p:spPr>
      </p:pic>
      <p:sp>
        <p:nvSpPr>
          <p:cNvPr id="5" name="TextBox 4"/>
          <p:cNvSpPr txBox="1"/>
          <p:nvPr/>
        </p:nvSpPr>
        <p:spPr>
          <a:xfrm>
            <a:off x="304800" y="828540"/>
            <a:ext cx="9144000" cy="707886"/>
          </a:xfrm>
          <a:prstGeom prst="rect">
            <a:avLst/>
          </a:prstGeom>
          <a:noFill/>
        </p:spPr>
        <p:txBody>
          <a:bodyPr wrap="square" rtlCol="0">
            <a:spAutoFit/>
          </a:bodyPr>
          <a:lstStyle/>
          <a:p>
            <a:pPr algn="ctr"/>
            <a:r>
              <a:rPr lang="en-US" sz="4000" dirty="0">
                <a:ln w="0"/>
                <a:solidFill>
                  <a:sysClr val="windowText" lastClr="000000"/>
                </a:solidFill>
                <a:effectLst>
                  <a:outerShdw blurRad="38100" dist="25400" dir="5400000" algn="ctr" rotWithShape="0">
                    <a:srgbClr val="6E747A">
                      <a:alpha val="43000"/>
                    </a:srgbClr>
                  </a:outerShdw>
                </a:effectLst>
                <a:hlinkClick r:id="rId3"/>
              </a:rPr>
              <a:t>www.mnpscollaboration.org</a:t>
            </a:r>
            <a:r>
              <a:rPr lang="en-US" sz="4000" dirty="0">
                <a:ln w="0"/>
                <a:solidFill>
                  <a:sysClr val="windowText" lastClr="000000"/>
                </a:solidFill>
                <a:effectLst>
                  <a:outerShdw blurRad="38100" dist="25400" dir="5400000" algn="ctr" rotWithShape="0">
                    <a:srgbClr val="6E747A">
                      <a:alpha val="43000"/>
                    </a:srgbClr>
                  </a:outerShdw>
                </a:effectLst>
              </a:rPr>
              <a:t> </a:t>
            </a:r>
            <a:endParaRPr lang="en-US" sz="4000" b="1" dirty="0">
              <a:solidFill>
                <a:sysClr val="windowText" lastClr="000000"/>
              </a:solidFill>
            </a:endParaRP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126535" y="1553517"/>
            <a:ext cx="3487365" cy="566631"/>
          </a:xfrm>
          <a:prstGeom prst="rect">
            <a:avLst/>
          </a:prstGeom>
        </p:spPr>
      </p:pic>
      <p:pic>
        <p:nvPicPr>
          <p:cNvPr id="9" name="Picture 8"/>
          <p:cNvPicPr>
            <a:picLocks noChangeAspect="1"/>
          </p:cNvPicPr>
          <p:nvPr/>
        </p:nvPicPr>
        <p:blipFill>
          <a:blip r:embed="rId5"/>
          <a:stretch>
            <a:fillRect/>
          </a:stretch>
        </p:blipFill>
        <p:spPr>
          <a:xfrm>
            <a:off x="6150217" y="2172518"/>
            <a:ext cx="3047121" cy="3302752"/>
          </a:xfrm>
          <a:prstGeom prst="rect">
            <a:avLst/>
          </a:prstGeom>
        </p:spPr>
      </p:pic>
      <p:sp>
        <p:nvSpPr>
          <p:cNvPr id="10" name="Oval 9"/>
          <p:cNvSpPr/>
          <p:nvPr/>
        </p:nvSpPr>
        <p:spPr>
          <a:xfrm>
            <a:off x="7450401" y="3503330"/>
            <a:ext cx="869163" cy="641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63093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idx="1"/>
          </p:nvPr>
        </p:nvSpPr>
        <p:spPr>
          <a:xfrm>
            <a:off x="-117072" y="766654"/>
            <a:ext cx="5755871" cy="5440362"/>
          </a:xfrm>
        </p:spPr>
        <p:txBody>
          <a:bodyPr>
            <a:normAutofit fontScale="85000" lnSpcReduction="10000"/>
          </a:bodyPr>
          <a:lstStyle/>
          <a:p>
            <a:pPr lvl="1">
              <a:buFont typeface="Wingdings" charset="2"/>
              <a:buChar char="§"/>
            </a:pPr>
            <a:r>
              <a:rPr lang="en-US" sz="3200" dirty="0"/>
              <a:t>Conduct a needs assessment.</a:t>
            </a:r>
          </a:p>
          <a:p>
            <a:pPr lvl="1">
              <a:buFont typeface="Wingdings" charset="2"/>
              <a:buChar char="§"/>
            </a:pPr>
            <a:r>
              <a:rPr lang="en-US" sz="3200" dirty="0">
                <a:solidFill>
                  <a:schemeClr val="tx1"/>
                </a:solidFill>
              </a:rPr>
              <a:t>Use data to inform the creation of a vision for implementation.</a:t>
            </a:r>
          </a:p>
          <a:p>
            <a:pPr lvl="1">
              <a:buFont typeface="Wingdings" charset="2"/>
              <a:buChar char="§"/>
            </a:pPr>
            <a:r>
              <a:rPr lang="en-US" sz="3200" dirty="0"/>
              <a:t>Engage multiple voices and perspectives to:</a:t>
            </a:r>
          </a:p>
          <a:p>
            <a:pPr lvl="2">
              <a:buFont typeface="Wingdings" charset="2"/>
              <a:buChar char="§"/>
            </a:pPr>
            <a:r>
              <a:rPr lang="en-US" sz="2600" dirty="0">
                <a:solidFill>
                  <a:schemeClr val="tx1"/>
                </a:solidFill>
              </a:rPr>
              <a:t>Understand root causes of the problem;</a:t>
            </a:r>
          </a:p>
          <a:p>
            <a:pPr lvl="2">
              <a:buFont typeface="Wingdings" charset="2"/>
              <a:buChar char="§"/>
            </a:pPr>
            <a:r>
              <a:rPr lang="en-US" sz="2600" dirty="0"/>
              <a:t>Collectively agree upon intended outcomes; and</a:t>
            </a:r>
          </a:p>
          <a:p>
            <a:pPr lvl="2">
              <a:buFont typeface="Wingdings" charset="2"/>
              <a:buChar char="§"/>
            </a:pPr>
            <a:r>
              <a:rPr lang="en-US" sz="2600" dirty="0">
                <a:solidFill>
                  <a:schemeClr val="tx1"/>
                </a:solidFill>
              </a:rPr>
              <a:t>Identify a “road map” of data use practices and behaviors.</a:t>
            </a:r>
          </a:p>
          <a:p>
            <a:pPr lvl="1">
              <a:buFont typeface="Wingdings" charset="2"/>
              <a:buChar char="§"/>
            </a:pPr>
            <a:r>
              <a:rPr lang="en-US" sz="3200" dirty="0"/>
              <a:t>Start small, then scale.</a:t>
            </a:r>
            <a:r>
              <a:rPr lang="en-US" sz="3200" dirty="0">
                <a:solidFill>
                  <a:schemeClr val="tx1"/>
                </a:solidFill>
              </a:rPr>
              <a:t> </a:t>
            </a:r>
          </a:p>
          <a:p>
            <a:endParaRPr lang="en-US" sz="1200" dirty="0">
              <a:solidFill>
                <a:schemeClr val="tx1"/>
              </a:solidFill>
            </a:endParaRPr>
          </a:p>
          <a:p>
            <a:pPr indent="0">
              <a:lnSpc>
                <a:spcPct val="90000"/>
              </a:lnSpc>
              <a:buNone/>
            </a:pPr>
            <a:endParaRPr lang="en-US" sz="1400" dirty="0">
              <a:solidFill>
                <a:schemeClr val="tx1"/>
              </a:solidFill>
              <a:latin typeface="Times" charset="0"/>
              <a:ea typeface="ＭＳ Ｐゴシック" charset="0"/>
              <a:cs typeface="ＭＳ Ｐゴシック" charset="0"/>
            </a:endParaRPr>
          </a:p>
        </p:txBody>
      </p:sp>
      <p:sp>
        <p:nvSpPr>
          <p:cNvPr id="31745" name="Rectangle 2"/>
          <p:cNvSpPr>
            <a:spLocks noGrp="1" noChangeArrowheads="1"/>
          </p:cNvSpPr>
          <p:nvPr>
            <p:ph type="title"/>
          </p:nvPr>
        </p:nvSpPr>
        <p:spPr>
          <a:xfrm>
            <a:off x="0" y="-122155"/>
            <a:ext cx="8596668" cy="796270"/>
          </a:xfrm>
        </p:spPr>
        <p:txBody>
          <a:bodyPr>
            <a:noAutofit/>
          </a:bodyPr>
          <a:lstStyle/>
          <a:p>
            <a:pPr algn="l" eaLnBrk="1" hangingPunct="1"/>
            <a:r>
              <a:rPr lang="en-US" sz="4400" dirty="0"/>
              <a:t>Summary</a:t>
            </a:r>
            <a:r>
              <a:rPr lang="en-US" dirty="0">
                <a:solidFill>
                  <a:sysClr val="windowText" lastClr="000000"/>
                </a:solidFill>
                <a:latin typeface="Calibri"/>
                <a:ea typeface="ＭＳ Ｐゴシック" charset="0"/>
                <a:cs typeface="ＭＳ Ｐゴシック" charset="0"/>
              </a:rPr>
              <a:t> </a:t>
            </a:r>
            <a:r>
              <a:rPr lang="en-US" sz="4400" dirty="0"/>
              <a:t>of</a:t>
            </a:r>
            <a:r>
              <a:rPr lang="en-US" dirty="0">
                <a:solidFill>
                  <a:sysClr val="windowText" lastClr="000000"/>
                </a:solidFill>
                <a:latin typeface="Calibri"/>
                <a:ea typeface="ＭＳ Ｐゴシック" charset="0"/>
                <a:cs typeface="ＭＳ Ｐゴシック" charset="0"/>
              </a:rPr>
              <a:t> </a:t>
            </a:r>
            <a:r>
              <a:rPr lang="en-US" sz="4400" dirty="0"/>
              <a:t>Best</a:t>
            </a:r>
            <a:r>
              <a:rPr lang="en-US" dirty="0">
                <a:solidFill>
                  <a:sysClr val="windowText" lastClr="000000"/>
                </a:solidFill>
                <a:latin typeface="Calibri"/>
                <a:ea typeface="ＭＳ Ｐゴシック" charset="0"/>
                <a:cs typeface="ＭＳ Ｐゴシック" charset="0"/>
              </a:rPr>
              <a:t> </a:t>
            </a:r>
            <a:r>
              <a:rPr lang="en-US" sz="4400" dirty="0"/>
              <a:t>Practices</a:t>
            </a:r>
          </a:p>
        </p:txBody>
      </p:sp>
      <p:pic>
        <p:nvPicPr>
          <p:cNvPr id="2" name="Picture 1"/>
          <p:cNvPicPr>
            <a:picLocks noChangeAspect="1"/>
          </p:cNvPicPr>
          <p:nvPr/>
        </p:nvPicPr>
        <p:blipFill>
          <a:blip r:embed="rId3"/>
          <a:stretch>
            <a:fillRect/>
          </a:stretch>
        </p:blipFill>
        <p:spPr>
          <a:xfrm>
            <a:off x="6131460" y="433830"/>
            <a:ext cx="3547076" cy="2627241"/>
          </a:xfrm>
          <a:prstGeom prst="rect">
            <a:avLst/>
          </a:prstGeom>
        </p:spPr>
      </p:pic>
      <p:pic>
        <p:nvPicPr>
          <p:cNvPr id="4" name="Picture 3"/>
          <p:cNvPicPr>
            <a:picLocks noChangeAspect="1"/>
          </p:cNvPicPr>
          <p:nvPr/>
        </p:nvPicPr>
        <p:blipFill>
          <a:blip r:embed="rId4"/>
          <a:stretch>
            <a:fillRect/>
          </a:stretch>
        </p:blipFill>
        <p:spPr>
          <a:xfrm>
            <a:off x="5547260" y="3376771"/>
            <a:ext cx="2771429" cy="2714286"/>
          </a:xfrm>
          <a:prstGeom prst="rect">
            <a:avLst/>
          </a:prstGeom>
        </p:spPr>
      </p:pic>
    </p:spTree>
    <p:extLst>
      <p:ext uri="{BB962C8B-B14F-4D97-AF65-F5344CB8AC3E}">
        <p14:creationId xmlns:p14="http://schemas.microsoft.com/office/powerpoint/2010/main" val="23612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5" name="Rectangle 8"/>
          <p:cNvSpPr>
            <a:spLocks noChangeArrowheads="1"/>
          </p:cNvSpPr>
          <p:nvPr/>
        </p:nvSpPr>
        <p:spPr bwMode="auto">
          <a:xfrm>
            <a:off x="2850516" y="6300631"/>
            <a:ext cx="3188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latin typeface="Tahoma" panose="020B0604030504040204" pitchFamily="34" charset="0"/>
              </a:rPr>
              <a:t>Adapted from Groups at Work – 2011--</a:t>
            </a:r>
            <a:r>
              <a:rPr lang="en-US" altLang="en-US" sz="1000" dirty="0" err="1">
                <a:latin typeface="Tahoma" panose="020B0604030504040204" pitchFamily="34" charset="0"/>
              </a:rPr>
              <a:t>MiraVia</a:t>
            </a:r>
            <a:r>
              <a:rPr lang="en-US" altLang="en-US" sz="1000" dirty="0">
                <a:latin typeface="Tahoma" panose="020B0604030504040204" pitchFamily="34" charset="0"/>
              </a:rPr>
              <a:t> LLC</a:t>
            </a:r>
          </a:p>
        </p:txBody>
      </p:sp>
      <p:sp>
        <p:nvSpPr>
          <p:cNvPr id="11266" name="Rectangle 2"/>
          <p:cNvSpPr>
            <a:spLocks noGrp="1" noChangeArrowheads="1"/>
          </p:cNvSpPr>
          <p:nvPr>
            <p:ph type="title"/>
          </p:nvPr>
        </p:nvSpPr>
        <p:spPr>
          <a:xfrm>
            <a:off x="0" y="-21458"/>
            <a:ext cx="9413359" cy="1143000"/>
          </a:xfrm>
        </p:spPr>
        <p:txBody>
          <a:bodyPr/>
          <a:lstStyle/>
          <a:p>
            <a:r>
              <a:rPr lang="en-US" altLang="en-US" b="1" dirty="0" smtClean="0">
                <a:latin typeface="+mn-lt"/>
                <a:ea typeface="ＭＳ Ｐゴシック" panose="020B0600070205080204" pitchFamily="34" charset="-128"/>
              </a:rPr>
              <a:t>Looking Back - Looking Ahead</a:t>
            </a:r>
          </a:p>
        </p:txBody>
      </p:sp>
      <p:sp>
        <p:nvSpPr>
          <p:cNvPr id="12" name="Content Placeholder 2"/>
          <p:cNvSpPr>
            <a:spLocks noGrp="1"/>
          </p:cNvSpPr>
          <p:nvPr>
            <p:ph idx="1"/>
          </p:nvPr>
        </p:nvSpPr>
        <p:spPr>
          <a:xfrm>
            <a:off x="331789" y="1916114"/>
            <a:ext cx="8229600" cy="790575"/>
          </a:xfrm>
        </p:spPr>
        <p:txBody>
          <a:bodyPr/>
          <a:lstStyle/>
          <a:p>
            <a:r>
              <a:rPr lang="en-US" altLang="en-US" dirty="0" smtClean="0">
                <a:ea typeface="ＭＳ Ｐゴシック" panose="020B0600070205080204" pitchFamily="34" charset="-128"/>
              </a:rPr>
              <a:t>Share and explore your responses</a:t>
            </a:r>
          </a:p>
        </p:txBody>
      </p:sp>
      <p:sp>
        <p:nvSpPr>
          <p:cNvPr id="13" name="Rectangle 12"/>
          <p:cNvSpPr>
            <a:spLocks noChangeArrowheads="1"/>
          </p:cNvSpPr>
          <p:nvPr/>
        </p:nvSpPr>
        <p:spPr bwMode="auto">
          <a:xfrm>
            <a:off x="234952" y="1236663"/>
            <a:ext cx="2536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rgbClr val="8C0021"/>
                </a:solidFill>
                <a:latin typeface="Tahoma" panose="020B0604030504040204" pitchFamily="34" charset="0"/>
              </a:rPr>
              <a:t>Task Groups:</a:t>
            </a:r>
          </a:p>
        </p:txBody>
      </p:sp>
      <p:sp>
        <p:nvSpPr>
          <p:cNvPr id="14" name="TextBox 13"/>
          <p:cNvSpPr txBox="1">
            <a:spLocks noChangeArrowheads="1"/>
          </p:cNvSpPr>
          <p:nvPr/>
        </p:nvSpPr>
        <p:spPr bwMode="auto">
          <a:xfrm>
            <a:off x="330201" y="2706689"/>
            <a:ext cx="82296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chemeClr val="accent1"/>
              </a:buClr>
              <a:buSzPct val="85000"/>
              <a:buFont typeface="Arial" panose="020B0604020202020204" pitchFamily="34" charset="0"/>
              <a:buChar char="•"/>
            </a:pPr>
            <a:r>
              <a:rPr lang="en-US" altLang="en-US" sz="3200" dirty="0">
                <a:latin typeface="Tahoma" panose="020B0604030504040204" pitchFamily="34" charset="0"/>
              </a:rPr>
              <a:t>  Consider the following:</a:t>
            </a:r>
          </a:p>
          <a:p>
            <a:pPr eaLnBrk="1" hangingPunct="1">
              <a:buClr>
                <a:schemeClr val="accent1"/>
              </a:buClr>
            </a:pPr>
            <a:endParaRPr lang="en-US" altLang="en-US" sz="1600" dirty="0">
              <a:latin typeface="Tahoma" panose="020B0604030504040204" pitchFamily="34" charset="0"/>
            </a:endParaRPr>
          </a:p>
          <a:p>
            <a:pPr lvl="1" eaLnBrk="1" hangingPunct="1">
              <a:buClr>
                <a:schemeClr val="accent1"/>
              </a:buClr>
              <a:buFont typeface="Arial" panose="020B0604020202020204" pitchFamily="34" charset="0"/>
              <a:buChar char="•"/>
            </a:pPr>
            <a:r>
              <a:rPr lang="en-US" altLang="en-US" sz="2800" i="1" dirty="0">
                <a:latin typeface="Tahoma" panose="020B0604030504040204" pitchFamily="34" charset="0"/>
              </a:rPr>
              <a:t>What strikes you as you share and compare?</a:t>
            </a:r>
          </a:p>
          <a:p>
            <a:pPr lvl="1" eaLnBrk="1" hangingPunct="1">
              <a:buClr>
                <a:schemeClr val="accent1"/>
              </a:buClr>
              <a:buFont typeface="Arial" panose="020B0604020202020204" pitchFamily="34" charset="0"/>
              <a:buChar char="•"/>
            </a:pPr>
            <a:endParaRPr lang="en-US" altLang="en-US" sz="1800" i="1" dirty="0">
              <a:latin typeface="Tahoma" panose="020B0604030504040204" pitchFamily="34" charset="0"/>
            </a:endParaRPr>
          </a:p>
          <a:p>
            <a:pPr lvl="1" eaLnBrk="1" hangingPunct="1">
              <a:buClr>
                <a:schemeClr val="accent1"/>
              </a:buClr>
              <a:buFont typeface="Arial" panose="020B0604020202020204" pitchFamily="34" charset="0"/>
              <a:buChar char="•"/>
            </a:pPr>
            <a:r>
              <a:rPr lang="en-US" altLang="en-US" sz="2800" i="1" dirty="0">
                <a:latin typeface="Tahoma" panose="020B0604030504040204" pitchFamily="34" charset="0"/>
              </a:rPr>
              <a:t>What are some patterns you are noticing?</a:t>
            </a:r>
          </a:p>
          <a:p>
            <a:pPr lvl="1" eaLnBrk="1" hangingPunct="1">
              <a:buClr>
                <a:schemeClr val="accent1"/>
              </a:buClr>
              <a:buFont typeface="Arial" panose="020B0604020202020204" pitchFamily="34" charset="0"/>
              <a:buChar char="•"/>
            </a:pPr>
            <a:endParaRPr lang="en-US" altLang="en-US" sz="1800" i="1" dirty="0">
              <a:latin typeface="Tahoma" panose="020B0604030504040204" pitchFamily="34" charset="0"/>
            </a:endParaRPr>
          </a:p>
          <a:p>
            <a:pPr lvl="1" eaLnBrk="1" hangingPunct="1">
              <a:buClr>
                <a:schemeClr val="accent1"/>
              </a:buClr>
              <a:buFont typeface="Arial" panose="020B0604020202020204" pitchFamily="34" charset="0"/>
              <a:buChar char="•"/>
            </a:pPr>
            <a:r>
              <a:rPr lang="en-US" altLang="en-US" sz="2800" i="1" dirty="0">
                <a:latin typeface="Tahoma" panose="020B0604030504040204" pitchFamily="34" charset="0"/>
              </a:rPr>
              <a:t>What are some implications for your work?</a:t>
            </a:r>
          </a:p>
          <a:p>
            <a:pPr eaLnBrk="1" hangingPunct="1"/>
            <a:endParaRPr lang="en-US" altLang="en-US" sz="1800" dirty="0">
              <a:latin typeface="Tahoma" panose="020B0604030504040204" pitchFamily="34" charset="0"/>
            </a:endParaRPr>
          </a:p>
        </p:txBody>
      </p:sp>
    </p:spTree>
    <p:extLst>
      <p:ext uri="{BB962C8B-B14F-4D97-AF65-F5344CB8AC3E}">
        <p14:creationId xmlns:p14="http://schemas.microsoft.com/office/powerpoint/2010/main" val="327186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Reflection…3, 2, 1</a:t>
            </a:r>
          </a:p>
        </p:txBody>
      </p:sp>
      <p:sp>
        <p:nvSpPr>
          <p:cNvPr id="3" name="Content Placeholder 2"/>
          <p:cNvSpPr>
            <a:spLocks noGrp="1"/>
          </p:cNvSpPr>
          <p:nvPr>
            <p:ph idx="1"/>
          </p:nvPr>
        </p:nvSpPr>
        <p:spPr>
          <a:xfrm>
            <a:off x="462445" y="1336430"/>
            <a:ext cx="5797678" cy="4407877"/>
          </a:xfrm>
        </p:spPr>
        <p:txBody>
          <a:bodyPr>
            <a:normAutofit/>
          </a:bodyPr>
          <a:lstStyle/>
          <a:p>
            <a:r>
              <a:rPr lang="en-US" dirty="0" smtClean="0"/>
              <a:t>3 Things you Learned</a:t>
            </a:r>
          </a:p>
          <a:p>
            <a:endParaRPr lang="en-US" dirty="0"/>
          </a:p>
          <a:p>
            <a:r>
              <a:rPr lang="en-US" dirty="0" smtClean="0"/>
              <a:t>2 Things you Plan to Share</a:t>
            </a:r>
          </a:p>
          <a:p>
            <a:endParaRPr lang="en-US" dirty="0"/>
          </a:p>
          <a:p>
            <a:r>
              <a:rPr lang="en-US" dirty="0" smtClean="0"/>
              <a:t>1 Thing you Plan to Do</a:t>
            </a:r>
            <a:endParaRPr lang="en-US" dirty="0"/>
          </a:p>
        </p:txBody>
      </p:sp>
      <p:pic>
        <p:nvPicPr>
          <p:cNvPr id="4" name="Picture 3"/>
          <p:cNvPicPr>
            <a:picLocks noChangeAspect="1"/>
          </p:cNvPicPr>
          <p:nvPr/>
        </p:nvPicPr>
        <p:blipFill>
          <a:blip r:embed="rId2"/>
          <a:stretch>
            <a:fillRect/>
          </a:stretch>
        </p:blipFill>
        <p:spPr>
          <a:xfrm>
            <a:off x="6629434" y="1984131"/>
            <a:ext cx="3048000" cy="3124200"/>
          </a:xfrm>
          <a:prstGeom prst="rect">
            <a:avLst/>
          </a:prstGeom>
        </p:spPr>
      </p:pic>
    </p:spTree>
    <p:extLst>
      <p:ext uri="{BB962C8B-B14F-4D97-AF65-F5344CB8AC3E}">
        <p14:creationId xmlns:p14="http://schemas.microsoft.com/office/powerpoint/2010/main" val="1434159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84600" cy="825502"/>
          </a:xfrm>
        </p:spPr>
        <p:txBody>
          <a:bodyPr>
            <a:normAutofit/>
          </a:bodyPr>
          <a:lstStyle/>
          <a:p>
            <a:pPr algn="l"/>
            <a:r>
              <a:rPr lang="en-US" dirty="0" smtClean="0"/>
              <a:t>Wrap Up</a:t>
            </a:r>
            <a:endParaRPr lang="en-US" sz="40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877026" y="2258855"/>
            <a:ext cx="3409950" cy="255746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834" t="6666" b="8889"/>
          <a:stretch/>
        </p:blipFill>
        <p:spPr>
          <a:xfrm rot="5400000">
            <a:off x="5900734" y="2329335"/>
            <a:ext cx="3406722" cy="241972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560" y="825502"/>
            <a:ext cx="6756399" cy="5067299"/>
          </a:xfrm>
          <a:prstGeom prst="rect">
            <a:avLst/>
          </a:prstGeom>
        </p:spPr>
      </p:pic>
    </p:spTree>
    <p:extLst>
      <p:ext uri="{BB962C8B-B14F-4D97-AF65-F5344CB8AC3E}">
        <p14:creationId xmlns:p14="http://schemas.microsoft.com/office/powerpoint/2010/main" val="5799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18675" cy="1143000"/>
          </a:xfrm>
        </p:spPr>
        <p:txBody>
          <a:bodyPr>
            <a:normAutofit/>
          </a:bodyPr>
          <a:lstStyle/>
          <a:p>
            <a:pPr algn="l"/>
            <a:r>
              <a:rPr lang="en-US" sz="4600" dirty="0"/>
              <a:t>References</a:t>
            </a:r>
          </a:p>
        </p:txBody>
      </p:sp>
      <p:sp>
        <p:nvSpPr>
          <p:cNvPr id="3" name="Rectangle 2"/>
          <p:cNvSpPr/>
          <p:nvPr/>
        </p:nvSpPr>
        <p:spPr>
          <a:xfrm>
            <a:off x="304800" y="1143000"/>
            <a:ext cx="9144000" cy="3970318"/>
          </a:xfrm>
          <a:prstGeom prst="rect">
            <a:avLst/>
          </a:prstGeom>
        </p:spPr>
        <p:txBody>
          <a:bodyPr wrap="square">
            <a:spAutoFit/>
          </a:bodyPr>
          <a:lstStyle/>
          <a:p>
            <a:endParaRPr lang="en-US" sz="1400" dirty="0"/>
          </a:p>
          <a:p>
            <a:r>
              <a:rPr lang="en-US" sz="1400" dirty="0"/>
              <a:t>Hall, G. E., &amp; </a:t>
            </a:r>
            <a:r>
              <a:rPr lang="en-US" sz="1400" dirty="0" err="1"/>
              <a:t>Hord</a:t>
            </a:r>
            <a:r>
              <a:rPr lang="en-US" sz="1400" dirty="0"/>
              <a:t>, S. M. (2015). </a:t>
            </a:r>
            <a:r>
              <a:rPr lang="en-US" sz="1400" i="1" dirty="0"/>
              <a:t>Implementing change: Patterns, principles and potholes (4th ed.).</a:t>
            </a:r>
            <a:r>
              <a:rPr lang="en-US" sz="1400" dirty="0"/>
              <a:t> Upper Saddle River, NJ: Pearson.</a:t>
            </a:r>
          </a:p>
          <a:p>
            <a:endParaRPr lang="en-US" sz="1400" dirty="0"/>
          </a:p>
          <a:p>
            <a:pPr>
              <a:defRPr/>
            </a:pPr>
            <a:r>
              <a:rPr lang="en-US" sz="1400" kern="0" dirty="0"/>
              <a:t>Johnson, M. (2016).  Experience from the field. Excerpt obtained from </a:t>
            </a:r>
            <a:r>
              <a:rPr lang="en-US" sz="1400" i="1" kern="0" dirty="0"/>
              <a:t>How to Make Data Work: A Guide for Educational Leaders</a:t>
            </a:r>
            <a:r>
              <a:rPr lang="en-US" sz="1400" kern="0" dirty="0"/>
              <a:t>, pp. 171.</a:t>
            </a:r>
          </a:p>
          <a:p>
            <a:endParaRPr lang="en-US" sz="1400" dirty="0"/>
          </a:p>
          <a:p>
            <a:r>
              <a:rPr lang="en-US" sz="1400" dirty="0"/>
              <a:t>Lipton, L. &amp; Wellman, B. (2012).  </a:t>
            </a:r>
            <a:r>
              <a:rPr lang="en-US" sz="1400" i="1" dirty="0"/>
              <a:t>Got data? Now What?: Creating and leading cultures of inquiry.  </a:t>
            </a:r>
            <a:r>
              <a:rPr lang="en-US" sz="1400" dirty="0"/>
              <a:t>Bloomington, IN: Solution Tree Press.</a:t>
            </a:r>
          </a:p>
          <a:p>
            <a:endParaRPr lang="en-US" sz="1400" dirty="0"/>
          </a:p>
          <a:p>
            <a:r>
              <a:rPr lang="en-US" sz="1400" dirty="0"/>
              <a:t>Love, N. (2009). </a:t>
            </a:r>
            <a:r>
              <a:rPr lang="en-US" sz="1400" i="1" dirty="0"/>
              <a:t>Using data to improve the learning for all: A collaborative inquiry approach.  </a:t>
            </a:r>
            <a:r>
              <a:rPr lang="en-US" sz="1400" dirty="0"/>
              <a:t>Thousand Oaks, CA: Corwin.</a:t>
            </a:r>
          </a:p>
          <a:p>
            <a:endParaRPr lang="en-US" sz="1400" dirty="0"/>
          </a:p>
          <a:p>
            <a:r>
              <a:rPr lang="en-US" sz="1400" dirty="0"/>
              <a:t>Love, N., Stiles, K.E., Mundy, S., and </a:t>
            </a:r>
            <a:r>
              <a:rPr lang="en-US" sz="1400" dirty="0" err="1"/>
              <a:t>DiRanna</a:t>
            </a:r>
            <a:r>
              <a:rPr lang="en-US" sz="1400" dirty="0"/>
              <a:t>, K. (2008). </a:t>
            </a:r>
            <a:r>
              <a:rPr lang="en-US" sz="1400" i="1" dirty="0"/>
              <a:t>The data coach’s guide to improving learning for all students: Unleashing the power of collaborative inquiry.  </a:t>
            </a:r>
            <a:r>
              <a:rPr lang="en-US" sz="1400" dirty="0"/>
              <a:t>Thousand Oaks, CA: Corwin.</a:t>
            </a:r>
          </a:p>
          <a:p>
            <a:endParaRPr lang="en-US" sz="1400" dirty="0"/>
          </a:p>
          <a:p>
            <a:r>
              <a:rPr lang="en-US" sz="1400" dirty="0"/>
              <a:t>Wellman, B. &amp; Lipton, L.  (2004).  Data-driven dialogue: A facilitator’s guide to collaborative inquiry.  Sherman, CT: </a:t>
            </a:r>
            <a:r>
              <a:rPr lang="en-US" sz="1400" dirty="0" err="1"/>
              <a:t>MiraVia</a:t>
            </a:r>
            <a:r>
              <a:rPr lang="en-US" sz="1400" dirty="0"/>
              <a:t>.</a:t>
            </a:r>
          </a:p>
        </p:txBody>
      </p:sp>
    </p:spTree>
    <p:extLst>
      <p:ext uri="{BB962C8B-B14F-4D97-AF65-F5344CB8AC3E}">
        <p14:creationId xmlns:p14="http://schemas.microsoft.com/office/powerpoint/2010/main" val="2385542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Starter</a:t>
            </a:r>
            <a:endParaRPr lang="en-US" dirty="0"/>
          </a:p>
        </p:txBody>
      </p:sp>
      <p:pic>
        <p:nvPicPr>
          <p:cNvPr id="4" name="Picture 9" descr="C:\Users\mljohnson\Dropbox\Learning Forward Presentation Dec 2013\Random Pictures for Intro\Bike with Heavy 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56" y="1184930"/>
            <a:ext cx="4665731" cy="3475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9" descr="C:\Users\mljohnson\Dropbox\Learning Forward Presentation Dec 2013\Random Pictures for Intro\Shark under Surf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187" y="1921530"/>
            <a:ext cx="4665731" cy="347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97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0" y="747242"/>
            <a:ext cx="9144000" cy="2313323"/>
          </a:xfrm>
          <a:prstGeom prst="rect">
            <a:avLst/>
          </a:prstGeom>
        </p:spPr>
      </p:pic>
      <p:sp>
        <p:nvSpPr>
          <p:cNvPr id="2" name="Title 1"/>
          <p:cNvSpPr>
            <a:spLocks noGrp="1"/>
          </p:cNvSpPr>
          <p:nvPr>
            <p:ph type="title"/>
          </p:nvPr>
        </p:nvSpPr>
        <p:spPr>
          <a:xfrm>
            <a:off x="0" y="6933"/>
            <a:ext cx="10901846" cy="1143000"/>
          </a:xfrm>
        </p:spPr>
        <p:txBody>
          <a:bodyPr>
            <a:noAutofit/>
          </a:bodyPr>
          <a:lstStyle/>
          <a:p>
            <a:pPr algn="l"/>
            <a:r>
              <a:rPr lang="en-US" sz="4000" b="1" dirty="0" smtClean="0"/>
              <a:t>Metropolitan Nashville Public Schools</a:t>
            </a:r>
            <a:endParaRPr lang="en-US" sz="4000" b="1" dirty="0"/>
          </a:p>
        </p:txBody>
      </p:sp>
      <p:sp>
        <p:nvSpPr>
          <p:cNvPr id="3" name="Rectangle 2"/>
          <p:cNvSpPr/>
          <p:nvPr/>
        </p:nvSpPr>
        <p:spPr>
          <a:xfrm>
            <a:off x="1814887" y="3315943"/>
            <a:ext cx="8735883" cy="2850011"/>
          </a:xfrm>
          <a:prstGeom prst="rect">
            <a:avLst/>
          </a:prstGeom>
        </p:spPr>
        <p:txBody>
          <a:bodyPr wrap="square">
            <a:spAutoFit/>
          </a:bodyPr>
          <a:lstStyle/>
          <a:p>
            <a:pPr marL="342900" indent="-342900" eaLnBrk="0" fontAlgn="base" hangingPunct="0">
              <a:spcBef>
                <a:spcPct val="20000"/>
              </a:spcBef>
              <a:spcAft>
                <a:spcPct val="0"/>
              </a:spcAft>
              <a:buClr>
                <a:srgbClr val="000000"/>
              </a:buClr>
              <a:buFont typeface="Wingdings" pitchFamily="2" charset="2"/>
              <a:buChar char="§"/>
            </a:pPr>
            <a:r>
              <a:rPr lang="en-US" sz="3200" kern="0" dirty="0">
                <a:solidFill>
                  <a:srgbClr val="000000"/>
                </a:solidFill>
                <a:latin typeface="+mj-lt"/>
              </a:rPr>
              <a:t>42</a:t>
            </a:r>
            <a:r>
              <a:rPr lang="en-US" sz="3200" kern="0" baseline="30000" dirty="0">
                <a:solidFill>
                  <a:srgbClr val="000000"/>
                </a:solidFill>
                <a:latin typeface="+mj-lt"/>
              </a:rPr>
              <a:t>nd</a:t>
            </a:r>
            <a:r>
              <a:rPr lang="en-US" sz="3200" kern="0" dirty="0">
                <a:solidFill>
                  <a:srgbClr val="000000"/>
                </a:solidFill>
                <a:latin typeface="+mj-lt"/>
              </a:rPr>
              <a:t> largest school district in the US</a:t>
            </a:r>
          </a:p>
          <a:p>
            <a:pPr marL="342900" indent="-342900" eaLnBrk="0" fontAlgn="base" hangingPunct="0">
              <a:spcBef>
                <a:spcPct val="20000"/>
              </a:spcBef>
              <a:spcAft>
                <a:spcPct val="0"/>
              </a:spcAft>
              <a:buClr>
                <a:srgbClr val="000000"/>
              </a:buClr>
              <a:buFont typeface="Wingdings" pitchFamily="2" charset="2"/>
              <a:buChar char="§"/>
            </a:pPr>
            <a:r>
              <a:rPr lang="en-US" sz="3200" kern="0" dirty="0">
                <a:solidFill>
                  <a:srgbClr val="000000"/>
                </a:solidFill>
                <a:latin typeface="+mj-lt"/>
              </a:rPr>
              <a:t>88,000 students; 6,000 teachers; 4,000 support staff</a:t>
            </a:r>
          </a:p>
          <a:p>
            <a:pPr marL="342900" indent="-342900" eaLnBrk="0" fontAlgn="base" hangingPunct="0">
              <a:spcBef>
                <a:spcPct val="20000"/>
              </a:spcBef>
              <a:spcAft>
                <a:spcPct val="0"/>
              </a:spcAft>
              <a:buClr>
                <a:srgbClr val="000000"/>
              </a:buClr>
              <a:buFont typeface="Wingdings" pitchFamily="2" charset="2"/>
              <a:buChar char="§"/>
            </a:pPr>
            <a:r>
              <a:rPr lang="en-US" sz="3200" kern="0" dirty="0">
                <a:solidFill>
                  <a:srgbClr val="000000"/>
                </a:solidFill>
                <a:latin typeface="+mj-lt"/>
              </a:rPr>
              <a:t>Students speak 100 + different languages</a:t>
            </a:r>
          </a:p>
          <a:p>
            <a:pPr marL="342900" indent="-342900" eaLnBrk="0" fontAlgn="base" hangingPunct="0">
              <a:spcBef>
                <a:spcPct val="20000"/>
              </a:spcBef>
              <a:spcAft>
                <a:spcPct val="0"/>
              </a:spcAft>
              <a:buClr>
                <a:srgbClr val="000000"/>
              </a:buClr>
              <a:buFont typeface="Wingdings" pitchFamily="2" charset="2"/>
              <a:buChar char="§"/>
            </a:pPr>
            <a:r>
              <a:rPr lang="en-US" sz="3200" kern="0" dirty="0">
                <a:solidFill>
                  <a:srgbClr val="000000"/>
                </a:solidFill>
                <a:latin typeface="+mj-lt"/>
              </a:rPr>
              <a:t>160 buildings </a:t>
            </a:r>
          </a:p>
        </p:txBody>
      </p:sp>
    </p:spTree>
    <p:extLst>
      <p:ext uri="{BB962C8B-B14F-4D97-AF65-F5344CB8AC3E}">
        <p14:creationId xmlns:p14="http://schemas.microsoft.com/office/powerpoint/2010/main" val="202210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2" y="106180"/>
            <a:ext cx="9144000" cy="1143000"/>
          </a:xfrm>
        </p:spPr>
        <p:txBody>
          <a:bodyPr>
            <a:noAutofit/>
          </a:bodyPr>
          <a:lstStyle/>
          <a:p>
            <a:pPr algn="l"/>
            <a:r>
              <a:rPr lang="en-US" sz="6000" b="1" dirty="0" smtClean="0"/>
              <a:t>Data Silos</a:t>
            </a:r>
            <a:endParaRPr lang="en-US" sz="6000" b="1" dirty="0"/>
          </a:p>
        </p:txBody>
      </p:sp>
      <p:pic>
        <p:nvPicPr>
          <p:cNvPr id="1026" name="Picture 2" descr="https://www.hc1.com/wp-content/uploads/2013/10/data_sil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89366"/>
            <a:ext cx="7797800" cy="4905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9842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34"/>
            <a:ext cx="9144000" cy="1143000"/>
          </a:xfrm>
        </p:spPr>
        <p:txBody>
          <a:bodyPr rtlCol="0">
            <a:noAutofit/>
          </a:bodyPr>
          <a:lstStyle/>
          <a:p>
            <a:pPr>
              <a:defRPr/>
            </a:pPr>
            <a:r>
              <a:rPr lang="en-US" sz="3200" dirty="0">
                <a:effectLst>
                  <a:outerShdw blurRad="38100" dist="38100" dir="2700000" algn="tl">
                    <a:srgbClr val="000000">
                      <a:alpha val="43137"/>
                    </a:srgbClr>
                  </a:outerShdw>
                </a:effectLst>
                <a:latin typeface="Georgia" pitchFamily="18" charset="0"/>
              </a:rPr>
              <a:t>Education as a Data-Driven Enterprise</a:t>
            </a:r>
          </a:p>
        </p:txBody>
      </p:sp>
      <p:grpSp>
        <p:nvGrpSpPr>
          <p:cNvPr id="11267" name="Group 41"/>
          <p:cNvGrpSpPr>
            <a:grpSpLocks/>
          </p:cNvGrpSpPr>
          <p:nvPr/>
        </p:nvGrpSpPr>
        <p:grpSpPr bwMode="auto">
          <a:xfrm>
            <a:off x="2998154" y="1066800"/>
            <a:ext cx="3779837" cy="838200"/>
            <a:chOff x="2888195" y="1524000"/>
            <a:chExt cx="3436405" cy="838200"/>
          </a:xfrm>
        </p:grpSpPr>
        <p:sp>
          <p:nvSpPr>
            <p:cNvPr id="50" name="Rounded Rectangle 49"/>
            <p:cNvSpPr/>
            <p:nvPr/>
          </p:nvSpPr>
          <p:spPr>
            <a:xfrm>
              <a:off x="2888195" y="1524000"/>
              <a:ext cx="3436405" cy="838200"/>
            </a:xfrm>
            <a:prstGeom prst="roundRect">
              <a:avLst/>
            </a:prstGeom>
            <a:gradFill flip="none" rotWithShape="1">
              <a:gsLst>
                <a:gs pos="0">
                  <a:schemeClr val="accent3">
                    <a:lumMod val="60000"/>
                    <a:lumOff val="40000"/>
                  </a:schemeClr>
                </a:gs>
                <a:gs pos="32000">
                  <a:schemeClr val="accent3">
                    <a:lumMod val="75000"/>
                  </a:schemeClr>
                </a:gs>
                <a:gs pos="100000">
                  <a:schemeClr val="accent3">
                    <a:lumMod val="40000"/>
                    <a:lumOff val="60000"/>
                  </a:schemeClr>
                </a:gs>
              </a:gsLst>
              <a:path path="circle">
                <a:fillToRect l="50000" t="50000" r="50000" b="50000"/>
              </a:path>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14" name="Flowchart: Magnetic Disk 13"/>
            <p:cNvSpPr/>
            <p:nvPr/>
          </p:nvSpPr>
          <p:spPr>
            <a:xfrm>
              <a:off x="3067159" y="1600200"/>
              <a:ext cx="1199350" cy="642938"/>
            </a:xfrm>
            <a:prstGeom prst="flowChartMagneticDisk">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200" dirty="0">
                  <a:latin typeface="Georgia" pitchFamily="18" charset="0"/>
                </a:rPr>
                <a:t>Payroll</a:t>
              </a:r>
            </a:p>
          </p:txBody>
        </p:sp>
        <p:sp>
          <p:nvSpPr>
            <p:cNvPr id="16" name="Flowchart: Magnetic Disk 15"/>
            <p:cNvSpPr/>
            <p:nvPr/>
          </p:nvSpPr>
          <p:spPr>
            <a:xfrm>
              <a:off x="4953502" y="1600200"/>
              <a:ext cx="1199351" cy="642938"/>
            </a:xfrm>
            <a:prstGeom prst="flowChartMagneticDisk">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200" dirty="0">
                  <a:latin typeface="Georgia" pitchFamily="18" charset="0"/>
                </a:rPr>
                <a:t>Expenditures</a:t>
              </a:r>
            </a:p>
          </p:txBody>
        </p:sp>
      </p:grpSp>
      <p:grpSp>
        <p:nvGrpSpPr>
          <p:cNvPr id="11268" name="Group 39"/>
          <p:cNvGrpSpPr>
            <a:grpSpLocks/>
          </p:cNvGrpSpPr>
          <p:nvPr/>
        </p:nvGrpSpPr>
        <p:grpSpPr bwMode="auto">
          <a:xfrm>
            <a:off x="343853" y="1066800"/>
            <a:ext cx="1981200" cy="4910138"/>
            <a:chOff x="152400" y="1524000"/>
            <a:chExt cx="1801091" cy="4910137"/>
          </a:xfrm>
        </p:grpSpPr>
        <p:sp>
          <p:nvSpPr>
            <p:cNvPr id="51" name="Rounded Rectangle 50"/>
            <p:cNvSpPr/>
            <p:nvPr/>
          </p:nvSpPr>
          <p:spPr>
            <a:xfrm>
              <a:off x="152400" y="1524000"/>
              <a:ext cx="1801091" cy="4910137"/>
            </a:xfrm>
            <a:prstGeom prst="roundRect">
              <a:avLst/>
            </a:prstGeom>
            <a:gradFill flip="none" rotWithShape="1">
              <a:gsLst>
                <a:gs pos="0">
                  <a:schemeClr val="accent1">
                    <a:lumMod val="50000"/>
                  </a:schemeClr>
                </a:gs>
                <a:gs pos="32000">
                  <a:schemeClr val="accent1">
                    <a:lumMod val="75000"/>
                  </a:schemeClr>
                </a:gs>
                <a:gs pos="100000">
                  <a:schemeClr val="accent1">
                    <a:lumMod val="40000"/>
                    <a:lumOff val="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5" name="Flowchart: Magnetic Disk 4"/>
            <p:cNvSpPr/>
            <p:nvPr/>
          </p:nvSpPr>
          <p:spPr>
            <a:xfrm>
              <a:off x="456911" y="1676400"/>
              <a:ext cx="1200727" cy="642938"/>
            </a:xfrm>
            <a:prstGeom prst="flowChartMagneticDisk">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Georgia" pitchFamily="18" charset="0"/>
                </a:rPr>
                <a:t>Student Management</a:t>
              </a:r>
            </a:p>
          </p:txBody>
        </p:sp>
        <p:sp>
          <p:nvSpPr>
            <p:cNvPr id="8" name="Flowchart: Magnetic Disk 7"/>
            <p:cNvSpPr/>
            <p:nvPr/>
          </p:nvSpPr>
          <p:spPr>
            <a:xfrm>
              <a:off x="456911" y="4879974"/>
              <a:ext cx="1200727" cy="642938"/>
            </a:xfrm>
            <a:prstGeom prst="flowChartMagneticDisk">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latin typeface="Georgia" pitchFamily="18" charset="0"/>
                </a:rPr>
                <a:t>Student Health</a:t>
              </a:r>
            </a:p>
          </p:txBody>
        </p:sp>
        <p:sp>
          <p:nvSpPr>
            <p:cNvPr id="11" name="Flowchart: Magnetic Disk 10"/>
            <p:cNvSpPr/>
            <p:nvPr/>
          </p:nvSpPr>
          <p:spPr>
            <a:xfrm>
              <a:off x="456911" y="5681662"/>
              <a:ext cx="1200727" cy="642937"/>
            </a:xfrm>
            <a:prstGeom prst="flowChartMagneticDisk">
              <a:avLst/>
            </a:prstGeom>
            <a:gradFill>
              <a:gsLst>
                <a:gs pos="15000">
                  <a:schemeClr val="bg1"/>
                </a:gs>
                <a:gs pos="24000">
                  <a:schemeClr val="tx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latin typeface="Georgia" pitchFamily="18" charset="0"/>
                </a:rPr>
                <a:t>Post Secondary Performance</a:t>
              </a:r>
            </a:p>
          </p:txBody>
        </p:sp>
        <p:sp>
          <p:nvSpPr>
            <p:cNvPr id="12" name="Flowchart: Magnetic Disk 11"/>
            <p:cNvSpPr/>
            <p:nvPr/>
          </p:nvSpPr>
          <p:spPr>
            <a:xfrm>
              <a:off x="456911" y="3278188"/>
              <a:ext cx="1200727" cy="642937"/>
            </a:xfrm>
            <a:prstGeom prst="flowChartMagneticDisk">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latin typeface="Georgia" pitchFamily="18" charset="0"/>
                </a:rPr>
                <a:t>Exceptional Education</a:t>
              </a:r>
            </a:p>
          </p:txBody>
        </p:sp>
        <p:sp>
          <p:nvSpPr>
            <p:cNvPr id="23" name="Flowchart: Magnetic Disk 22"/>
            <p:cNvSpPr/>
            <p:nvPr/>
          </p:nvSpPr>
          <p:spPr>
            <a:xfrm>
              <a:off x="456911" y="2478088"/>
              <a:ext cx="1200727" cy="642937"/>
            </a:xfrm>
            <a:prstGeom prst="flowChartMagneticDisk">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latin typeface="Georgia" pitchFamily="18" charset="0"/>
                </a:rPr>
                <a:t>Assessments</a:t>
              </a:r>
            </a:p>
          </p:txBody>
        </p:sp>
        <p:sp>
          <p:nvSpPr>
            <p:cNvPr id="24" name="Flowchart: Magnetic Disk 23"/>
            <p:cNvSpPr/>
            <p:nvPr/>
          </p:nvSpPr>
          <p:spPr>
            <a:xfrm>
              <a:off x="456911" y="4079874"/>
              <a:ext cx="1200727" cy="642938"/>
            </a:xfrm>
            <a:prstGeom prst="flowChartMagneticDisk">
              <a:avLst/>
            </a:prstGeom>
            <a:solidFill>
              <a:schemeClr val="tx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latin typeface="Georgia" pitchFamily="18" charset="0"/>
                </a:rPr>
                <a:t>Programs &amp; Services </a:t>
              </a:r>
            </a:p>
          </p:txBody>
        </p:sp>
      </p:grpSp>
      <p:grpSp>
        <p:nvGrpSpPr>
          <p:cNvPr id="11269" name="Group 37"/>
          <p:cNvGrpSpPr>
            <a:grpSpLocks/>
          </p:cNvGrpSpPr>
          <p:nvPr/>
        </p:nvGrpSpPr>
        <p:grpSpPr bwMode="auto">
          <a:xfrm>
            <a:off x="2574290" y="5334000"/>
            <a:ext cx="4573588" cy="838200"/>
            <a:chOff x="2547550" y="6019800"/>
            <a:chExt cx="4158050" cy="838200"/>
          </a:xfrm>
        </p:grpSpPr>
        <p:sp>
          <p:nvSpPr>
            <p:cNvPr id="48" name="Rounded Rectangle 47"/>
            <p:cNvSpPr/>
            <p:nvPr/>
          </p:nvSpPr>
          <p:spPr>
            <a:xfrm>
              <a:off x="2547550" y="6019800"/>
              <a:ext cx="4158050" cy="838200"/>
            </a:xfrm>
            <a:prstGeom prst="roundRect">
              <a:avLst/>
            </a:prstGeom>
            <a:gradFill flip="none" rotWithShape="1">
              <a:gsLst>
                <a:gs pos="0">
                  <a:schemeClr val="accent2">
                    <a:lumMod val="60000"/>
                    <a:lumOff val="40000"/>
                  </a:schemeClr>
                </a:gs>
                <a:gs pos="32000">
                  <a:schemeClr val="accent2">
                    <a:lumMod val="75000"/>
                  </a:schemeClr>
                </a:gs>
                <a:gs pos="100000">
                  <a:schemeClr val="accent2">
                    <a:lumMod val="40000"/>
                    <a:lumOff val="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20" name="Flowchart: Magnetic Disk 19"/>
            <p:cNvSpPr/>
            <p:nvPr/>
          </p:nvSpPr>
          <p:spPr>
            <a:xfrm>
              <a:off x="2743834" y="6129338"/>
              <a:ext cx="1199355" cy="642937"/>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latin typeface="Georgia" pitchFamily="18" charset="0"/>
                </a:rPr>
                <a:t>Instructional Technology</a:t>
              </a:r>
            </a:p>
          </p:txBody>
        </p:sp>
        <p:sp>
          <p:nvSpPr>
            <p:cNvPr id="21" name="Flowchart: Magnetic Disk 20"/>
            <p:cNvSpPr/>
            <p:nvPr/>
          </p:nvSpPr>
          <p:spPr>
            <a:xfrm>
              <a:off x="4048547" y="6129338"/>
              <a:ext cx="1199355" cy="642937"/>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latin typeface="Georgia" pitchFamily="18" charset="0"/>
                </a:rPr>
                <a:t>Transportation</a:t>
              </a:r>
            </a:p>
          </p:txBody>
        </p:sp>
        <p:sp>
          <p:nvSpPr>
            <p:cNvPr id="25" name="Flowchart: Magnetic Disk 24"/>
            <p:cNvSpPr/>
            <p:nvPr/>
          </p:nvSpPr>
          <p:spPr>
            <a:xfrm>
              <a:off x="5353259" y="6129338"/>
              <a:ext cx="1199355" cy="642937"/>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latin typeface="Georgia" pitchFamily="18" charset="0"/>
                </a:rPr>
                <a:t>Food Service</a:t>
              </a:r>
            </a:p>
          </p:txBody>
        </p:sp>
      </p:grpSp>
      <p:sp>
        <p:nvSpPr>
          <p:cNvPr id="47" name="Rounded Rectangle 46"/>
          <p:cNvSpPr/>
          <p:nvPr/>
        </p:nvSpPr>
        <p:spPr>
          <a:xfrm>
            <a:off x="7368540" y="1371602"/>
            <a:ext cx="1981200" cy="4114799"/>
          </a:xfrm>
          <a:prstGeom prst="roundRect">
            <a:avLst/>
          </a:prstGeom>
          <a:gradFill flip="none" rotWithShape="1">
            <a:gsLst>
              <a:gs pos="0">
                <a:schemeClr val="accent6">
                  <a:lumMod val="75000"/>
                </a:schemeClr>
              </a:gs>
              <a:gs pos="32000">
                <a:schemeClr val="accent6">
                  <a:lumMod val="75000"/>
                </a:schemeClr>
              </a:gs>
              <a:gs pos="100000">
                <a:schemeClr val="accent6">
                  <a:lumMod val="40000"/>
                  <a:lumOff val="60000"/>
                </a:schemeClr>
              </a:gs>
            </a:gsLst>
            <a:path path="circle">
              <a:fillToRect l="50000" t="50000" r="50000" b="50000"/>
            </a:path>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13" name="Flowchart: Magnetic Disk 12"/>
          <p:cNvSpPr/>
          <p:nvPr/>
        </p:nvSpPr>
        <p:spPr>
          <a:xfrm>
            <a:off x="7681278" y="3852865"/>
            <a:ext cx="1320800" cy="642937"/>
          </a:xfrm>
          <a:prstGeom prst="flowChartMagneticDisk">
            <a:avLst/>
          </a:prstGeom>
          <a:gradFill>
            <a:gsLst>
              <a:gs pos="15000">
                <a:schemeClr val="bg1"/>
              </a:gs>
              <a:gs pos="24000">
                <a:schemeClr val="accent6">
                  <a:lumMod val="75000"/>
                </a:schemeClr>
              </a:gs>
            </a:gsLst>
            <a:lin ang="5400000" scaled="0"/>
          </a:gra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latin typeface="Georgia" pitchFamily="18" charset="0"/>
              </a:rPr>
              <a:t>Attendance</a:t>
            </a:r>
          </a:p>
        </p:txBody>
      </p:sp>
      <p:sp>
        <p:nvSpPr>
          <p:cNvPr id="17" name="Flowchart: Magnetic Disk 16"/>
          <p:cNvSpPr/>
          <p:nvPr/>
        </p:nvSpPr>
        <p:spPr>
          <a:xfrm>
            <a:off x="7670166" y="2311401"/>
            <a:ext cx="1319213" cy="642938"/>
          </a:xfrm>
          <a:prstGeom prst="flowChartMagneticDisk">
            <a:avLst/>
          </a:prstGeom>
          <a:gradFill>
            <a:gsLst>
              <a:gs pos="15000">
                <a:schemeClr val="bg1"/>
              </a:gs>
              <a:gs pos="24000">
                <a:schemeClr val="accent6">
                  <a:lumMod val="75000"/>
                </a:schemeClr>
              </a:gs>
            </a:gsLst>
            <a:lin ang="5400000" scaled="0"/>
          </a:gra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latin typeface="Georgia" pitchFamily="18" charset="0"/>
              </a:rPr>
              <a:t>Licensure &amp; Certifications</a:t>
            </a:r>
          </a:p>
        </p:txBody>
      </p:sp>
      <p:sp>
        <p:nvSpPr>
          <p:cNvPr id="26" name="Flowchart: Magnetic Disk 25"/>
          <p:cNvSpPr/>
          <p:nvPr/>
        </p:nvSpPr>
        <p:spPr>
          <a:xfrm>
            <a:off x="7693978" y="4614865"/>
            <a:ext cx="1320800" cy="642937"/>
          </a:xfrm>
          <a:prstGeom prst="flowChartMagneticDisk">
            <a:avLst/>
          </a:prstGeom>
          <a:gradFill>
            <a:gsLst>
              <a:gs pos="15000">
                <a:schemeClr val="bg1"/>
              </a:gs>
              <a:gs pos="24000">
                <a:schemeClr val="accent6">
                  <a:lumMod val="75000"/>
                </a:schemeClr>
              </a:gs>
            </a:gsLst>
            <a:lin ang="5400000" scaled="0"/>
          </a:gra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latin typeface="Georgia" pitchFamily="18" charset="0"/>
              </a:rPr>
              <a:t>Professional Development</a:t>
            </a:r>
          </a:p>
        </p:txBody>
      </p:sp>
      <p:cxnSp>
        <p:nvCxnSpPr>
          <p:cNvPr id="28" name="Straight Connector 27"/>
          <p:cNvCxnSpPr>
            <a:stCxn id="20" idx="1"/>
            <a:endCxn id="68" idx="4"/>
          </p:cNvCxnSpPr>
          <p:nvPr/>
        </p:nvCxnSpPr>
        <p:spPr>
          <a:xfrm flipV="1">
            <a:off x="3449003" y="4733926"/>
            <a:ext cx="1414462" cy="70961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a:stCxn id="21" idx="1"/>
            <a:endCxn id="68" idx="4"/>
          </p:cNvCxnSpPr>
          <p:nvPr/>
        </p:nvCxnSpPr>
        <p:spPr>
          <a:xfrm flipH="1" flipV="1">
            <a:off x="4863465" y="4733926"/>
            <a:ext cx="20638" cy="70961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a:stCxn id="25" idx="1"/>
            <a:endCxn id="68" idx="4"/>
          </p:cNvCxnSpPr>
          <p:nvPr/>
        </p:nvCxnSpPr>
        <p:spPr>
          <a:xfrm flipH="1" flipV="1">
            <a:off x="4863466" y="4733926"/>
            <a:ext cx="1457325" cy="709613"/>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24" idx="4"/>
            <a:endCxn id="9" idx="2"/>
          </p:cNvCxnSpPr>
          <p:nvPr/>
        </p:nvCxnSpPr>
        <p:spPr>
          <a:xfrm flipV="1">
            <a:off x="1999616" y="3546476"/>
            <a:ext cx="1470025" cy="39687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12" idx="4"/>
            <a:endCxn id="9" idx="2"/>
          </p:cNvCxnSpPr>
          <p:nvPr/>
        </p:nvCxnSpPr>
        <p:spPr>
          <a:xfrm>
            <a:off x="1999616" y="3143251"/>
            <a:ext cx="1470025" cy="40322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a:stCxn id="11" idx="4"/>
            <a:endCxn id="9" idx="2"/>
          </p:cNvCxnSpPr>
          <p:nvPr/>
        </p:nvCxnSpPr>
        <p:spPr>
          <a:xfrm flipV="1">
            <a:off x="1999616" y="3546475"/>
            <a:ext cx="1470025" cy="200025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8" idx="4"/>
            <a:endCxn id="9" idx="2"/>
          </p:cNvCxnSpPr>
          <p:nvPr/>
        </p:nvCxnSpPr>
        <p:spPr>
          <a:xfrm flipV="1">
            <a:off x="1999616" y="3546476"/>
            <a:ext cx="1470025" cy="1198563"/>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a:stCxn id="5" idx="4"/>
            <a:endCxn id="9" idx="2"/>
          </p:cNvCxnSpPr>
          <p:nvPr/>
        </p:nvCxnSpPr>
        <p:spPr>
          <a:xfrm>
            <a:off x="1999616" y="1541463"/>
            <a:ext cx="1470025" cy="2005012"/>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9" idx="2"/>
          </p:cNvCxnSpPr>
          <p:nvPr/>
        </p:nvCxnSpPr>
        <p:spPr>
          <a:xfrm>
            <a:off x="1999616" y="2341563"/>
            <a:ext cx="1470025" cy="1204912"/>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a:stCxn id="14" idx="3"/>
            <a:endCxn id="65" idx="0"/>
          </p:cNvCxnSpPr>
          <p:nvPr/>
        </p:nvCxnSpPr>
        <p:spPr>
          <a:xfrm>
            <a:off x="3855404" y="1785938"/>
            <a:ext cx="998537" cy="563562"/>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a:stCxn id="16" idx="3"/>
            <a:endCxn id="65" idx="0"/>
          </p:cNvCxnSpPr>
          <p:nvPr/>
        </p:nvCxnSpPr>
        <p:spPr>
          <a:xfrm flipH="1">
            <a:off x="4853941" y="1785938"/>
            <a:ext cx="1076325" cy="56356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stCxn id="66" idx="6"/>
            <a:endCxn id="17" idx="2"/>
          </p:cNvCxnSpPr>
          <p:nvPr/>
        </p:nvCxnSpPr>
        <p:spPr>
          <a:xfrm flipV="1">
            <a:off x="6225541" y="2632870"/>
            <a:ext cx="1444625" cy="95567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a:stCxn id="66" idx="6"/>
            <a:endCxn id="13" idx="2"/>
          </p:cNvCxnSpPr>
          <p:nvPr/>
        </p:nvCxnSpPr>
        <p:spPr>
          <a:xfrm>
            <a:off x="6225540" y="3588545"/>
            <a:ext cx="1455738" cy="585789"/>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a:stCxn id="66" idx="6"/>
            <a:endCxn id="26" idx="2"/>
          </p:cNvCxnSpPr>
          <p:nvPr/>
        </p:nvCxnSpPr>
        <p:spPr>
          <a:xfrm>
            <a:off x="6225540" y="3588545"/>
            <a:ext cx="1468438" cy="1347789"/>
          </a:xfrm>
          <a:prstGeom prst="line">
            <a:avLst/>
          </a:prstGeom>
        </p:spPr>
        <p:style>
          <a:lnRef idx="1">
            <a:schemeClr val="dk1"/>
          </a:lnRef>
          <a:fillRef idx="0">
            <a:schemeClr val="dk1"/>
          </a:fillRef>
          <a:effectRef idx="0">
            <a:schemeClr val="dk1"/>
          </a:effectRef>
          <a:fontRef idx="minor">
            <a:schemeClr val="tx1"/>
          </a:fontRef>
        </p:style>
      </p:cxnSp>
      <p:sp>
        <p:nvSpPr>
          <p:cNvPr id="4" name="Oval 3"/>
          <p:cNvSpPr/>
          <p:nvPr/>
        </p:nvSpPr>
        <p:spPr>
          <a:xfrm>
            <a:off x="3841570" y="2907505"/>
            <a:ext cx="2057400" cy="116518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latin typeface="Georgia" pitchFamily="18" charset="0"/>
              </a:rPr>
              <a:t>Business</a:t>
            </a:r>
          </a:p>
          <a:p>
            <a:pPr algn="ctr">
              <a:defRPr/>
            </a:pPr>
            <a:r>
              <a:rPr lang="en-US" dirty="0">
                <a:latin typeface="Georgia" pitchFamily="18" charset="0"/>
              </a:rPr>
              <a:t>Intelligence</a:t>
            </a:r>
          </a:p>
        </p:txBody>
      </p:sp>
      <p:grpSp>
        <p:nvGrpSpPr>
          <p:cNvPr id="11293" name="Group 26"/>
          <p:cNvGrpSpPr>
            <a:grpSpLocks/>
          </p:cNvGrpSpPr>
          <p:nvPr/>
        </p:nvGrpSpPr>
        <p:grpSpPr bwMode="auto">
          <a:xfrm>
            <a:off x="3760154" y="2325689"/>
            <a:ext cx="2236787" cy="955675"/>
            <a:chOff x="3478114" y="2776537"/>
            <a:chExt cx="2236886" cy="954683"/>
          </a:xfrm>
        </p:grpSpPr>
        <p:sp>
          <p:nvSpPr>
            <p:cNvPr id="65" name="Financial Anchor"/>
            <p:cNvSpPr/>
            <p:nvPr/>
          </p:nvSpPr>
          <p:spPr>
            <a:xfrm>
              <a:off x="4495746" y="2800324"/>
              <a:ext cx="152407" cy="20457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10" name="Block Arc 9"/>
            <p:cNvSpPr/>
            <p:nvPr/>
          </p:nvSpPr>
          <p:spPr>
            <a:xfrm>
              <a:off x="3478114" y="2776537"/>
              <a:ext cx="2236886" cy="954683"/>
            </a:xfrm>
            <a:prstGeom prst="blockArc">
              <a:avLst>
                <a:gd name="adj1" fmla="val 10871116"/>
                <a:gd name="adj2" fmla="val 0"/>
                <a:gd name="adj3" fmla="val 25000"/>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200" b="1" dirty="0">
                  <a:solidFill>
                    <a:schemeClr val="bg1"/>
                  </a:solidFill>
                  <a:latin typeface="Georgia" pitchFamily="18" charset="0"/>
                </a:rPr>
                <a:t>Financial</a:t>
              </a:r>
            </a:p>
          </p:txBody>
        </p:sp>
      </p:grpSp>
      <p:grpSp>
        <p:nvGrpSpPr>
          <p:cNvPr id="11294" name="Group 31"/>
          <p:cNvGrpSpPr>
            <a:grpSpLocks/>
          </p:cNvGrpSpPr>
          <p:nvPr/>
        </p:nvGrpSpPr>
        <p:grpSpPr bwMode="auto">
          <a:xfrm>
            <a:off x="3634741" y="3670300"/>
            <a:ext cx="2398713" cy="1093788"/>
            <a:chOff x="3352800" y="4126833"/>
            <a:chExt cx="2398294" cy="1094933"/>
          </a:xfrm>
        </p:grpSpPr>
        <p:sp>
          <p:nvSpPr>
            <p:cNvPr id="68" name="Operations Anchor"/>
            <p:cNvSpPr/>
            <p:nvPr/>
          </p:nvSpPr>
          <p:spPr>
            <a:xfrm>
              <a:off x="4505124" y="4986570"/>
              <a:ext cx="152373" cy="20500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grpSp>
          <p:nvGrpSpPr>
            <p:cNvPr id="11306" name="Group 18"/>
            <p:cNvGrpSpPr>
              <a:grpSpLocks/>
            </p:cNvGrpSpPr>
            <p:nvPr/>
          </p:nvGrpSpPr>
          <p:grpSpPr bwMode="auto">
            <a:xfrm>
              <a:off x="3352800" y="4126833"/>
              <a:ext cx="2398294" cy="1094933"/>
              <a:chOff x="3030752" y="4324965"/>
              <a:chExt cx="2743200" cy="1792076"/>
            </a:xfrm>
          </p:grpSpPr>
          <p:sp>
            <p:nvSpPr>
              <p:cNvPr id="18" name="Block Arc 17"/>
              <p:cNvSpPr/>
              <p:nvPr/>
            </p:nvSpPr>
            <p:spPr>
              <a:xfrm rot="10800000">
                <a:off x="3030752" y="4324965"/>
                <a:ext cx="2743200" cy="1732253"/>
              </a:xfrm>
              <a:prstGeom prst="blockArc">
                <a:avLst>
                  <a:gd name="adj1" fmla="val 10871116"/>
                  <a:gd name="adj2" fmla="val 0"/>
                  <a:gd name="adj3" fmla="val 25000"/>
                </a:avLst>
              </a:prstGeom>
            </p:spPr>
            <p:style>
              <a:lnRef idx="1">
                <a:schemeClr val="accent2"/>
              </a:lnRef>
              <a:fillRef idx="3">
                <a:schemeClr val="accent2"/>
              </a:fillRef>
              <a:effectRef idx="2">
                <a:schemeClr val="accent2"/>
              </a:effectRef>
              <a:fontRef idx="minor">
                <a:schemeClr val="lt1"/>
              </a:fontRef>
            </p:style>
            <p:txBody>
              <a:bodyPr/>
              <a:lstStyle/>
              <a:p>
                <a:pPr algn="ctr">
                  <a:defRPr/>
                </a:pPr>
                <a:endParaRPr lang="en-US" sz="1400" b="1" dirty="0">
                  <a:solidFill>
                    <a:schemeClr val="tx1"/>
                  </a:solidFill>
                  <a:latin typeface="Georgia" pitchFamily="18" charset="0"/>
                </a:endParaRPr>
              </a:p>
            </p:txBody>
          </p:sp>
          <p:sp>
            <p:nvSpPr>
              <p:cNvPr id="6" name="TextBox 5"/>
              <p:cNvSpPr txBox="1"/>
              <p:nvPr/>
            </p:nvSpPr>
            <p:spPr>
              <a:xfrm>
                <a:off x="3815042" y="5664470"/>
                <a:ext cx="1220007" cy="452571"/>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1200" b="1" dirty="0">
                    <a:solidFill>
                      <a:schemeClr val="bg1"/>
                    </a:solidFill>
                    <a:latin typeface="Georgia" pitchFamily="18" charset="0"/>
                  </a:rPr>
                  <a:t>Operations</a:t>
                </a:r>
              </a:p>
            </p:txBody>
          </p:sp>
        </p:grpSp>
      </p:grpSp>
      <p:grpSp>
        <p:nvGrpSpPr>
          <p:cNvPr id="11295" name="Group 21"/>
          <p:cNvGrpSpPr>
            <a:grpSpLocks/>
          </p:cNvGrpSpPr>
          <p:nvPr/>
        </p:nvGrpSpPr>
        <p:grpSpPr bwMode="auto">
          <a:xfrm>
            <a:off x="3450590" y="2547938"/>
            <a:ext cx="1117600" cy="1987550"/>
            <a:chOff x="3181350" y="3005137"/>
            <a:chExt cx="1117550" cy="1909366"/>
          </a:xfrm>
          <a:solidFill>
            <a:schemeClr val="tx2"/>
          </a:solidFill>
        </p:grpSpPr>
        <p:sp>
          <p:nvSpPr>
            <p:cNvPr id="9" name="Student Anchor"/>
            <p:cNvSpPr/>
            <p:nvPr/>
          </p:nvSpPr>
          <p:spPr>
            <a:xfrm>
              <a:off x="3200399" y="3862217"/>
              <a:ext cx="152393" cy="204357"/>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Georgia" pitchFamily="18" charset="0"/>
              </a:endParaRPr>
            </a:p>
          </p:txBody>
        </p:sp>
        <p:sp>
          <p:nvSpPr>
            <p:cNvPr id="3" name="Block Arc 2"/>
            <p:cNvSpPr/>
            <p:nvPr/>
          </p:nvSpPr>
          <p:spPr>
            <a:xfrm rot="16200000">
              <a:off x="2785442" y="3401045"/>
              <a:ext cx="1909366" cy="1117550"/>
            </a:xfrm>
            <a:prstGeom prst="blockArc">
              <a:avLst>
                <a:gd name="adj1" fmla="val 10871116"/>
                <a:gd name="adj2" fmla="val 0"/>
                <a:gd name="adj3" fmla="val 25000"/>
              </a:avLst>
            </a:prstGeom>
            <a:grpFill/>
          </p:spPr>
          <p:style>
            <a:lnRef idx="1">
              <a:schemeClr val="accent1"/>
            </a:lnRef>
            <a:fillRef idx="3">
              <a:schemeClr val="accent1"/>
            </a:fillRef>
            <a:effectRef idx="2">
              <a:schemeClr val="accent1"/>
            </a:effectRef>
            <a:fontRef idx="minor">
              <a:schemeClr val="lt1"/>
            </a:fontRef>
          </p:style>
          <p:txBody>
            <a:bodyPr/>
            <a:lstStyle/>
            <a:p>
              <a:pPr algn="ctr">
                <a:defRPr/>
              </a:pPr>
              <a:r>
                <a:rPr lang="en-US" sz="1200" b="1" dirty="0">
                  <a:solidFill>
                    <a:schemeClr val="bg1"/>
                  </a:solidFill>
                  <a:latin typeface="Georgia" pitchFamily="18" charset="0"/>
                </a:rPr>
                <a:t>Student</a:t>
              </a:r>
            </a:p>
          </p:txBody>
        </p:sp>
      </p:grpSp>
      <p:grpSp>
        <p:nvGrpSpPr>
          <p:cNvPr id="11296" name="Group 28"/>
          <p:cNvGrpSpPr>
            <a:grpSpLocks/>
          </p:cNvGrpSpPr>
          <p:nvPr/>
        </p:nvGrpSpPr>
        <p:grpSpPr bwMode="auto">
          <a:xfrm>
            <a:off x="5269866" y="2552701"/>
            <a:ext cx="976313" cy="1908175"/>
            <a:chOff x="4987925" y="3009475"/>
            <a:chExt cx="975568" cy="1909366"/>
          </a:xfrm>
        </p:grpSpPr>
        <p:sp>
          <p:nvSpPr>
            <p:cNvPr id="66" name="Staff Anchor"/>
            <p:cNvSpPr/>
            <p:nvPr/>
          </p:nvSpPr>
          <p:spPr>
            <a:xfrm>
              <a:off x="5790587" y="3943508"/>
              <a:ext cx="152284" cy="20491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Georgia" pitchFamily="18" charset="0"/>
              </a:endParaRPr>
            </a:p>
          </p:txBody>
        </p:sp>
        <p:sp>
          <p:nvSpPr>
            <p:cNvPr id="15" name="Block Arc 14"/>
            <p:cNvSpPr/>
            <p:nvPr/>
          </p:nvSpPr>
          <p:spPr>
            <a:xfrm rot="5400000">
              <a:off x="4521026" y="3476374"/>
              <a:ext cx="1909366" cy="975568"/>
            </a:xfrm>
            <a:prstGeom prst="blockArc">
              <a:avLst>
                <a:gd name="adj1" fmla="val 10871116"/>
                <a:gd name="adj2" fmla="val 0"/>
                <a:gd name="adj3" fmla="val 25000"/>
              </a:avLst>
            </a:prstGeom>
          </p:spPr>
          <p:style>
            <a:lnRef idx="1">
              <a:schemeClr val="accent6"/>
            </a:lnRef>
            <a:fillRef idx="3">
              <a:schemeClr val="accent6"/>
            </a:fillRef>
            <a:effectRef idx="2">
              <a:schemeClr val="accent6"/>
            </a:effectRef>
            <a:fontRef idx="minor">
              <a:schemeClr val="lt1"/>
            </a:fontRef>
          </p:style>
          <p:txBody>
            <a:bodyPr/>
            <a:lstStyle/>
            <a:p>
              <a:pPr algn="ctr">
                <a:defRPr/>
              </a:pPr>
              <a:r>
                <a:rPr lang="en-US" sz="1200" b="1" dirty="0">
                  <a:solidFill>
                    <a:schemeClr val="bg1"/>
                  </a:solidFill>
                  <a:latin typeface="Georgia" pitchFamily="18" charset="0"/>
                </a:rPr>
                <a:t>Staff</a:t>
              </a:r>
            </a:p>
          </p:txBody>
        </p:sp>
      </p:grpSp>
      <p:sp>
        <p:nvSpPr>
          <p:cNvPr id="57" name="Flowchart: Magnetic Disk 56"/>
          <p:cNvSpPr/>
          <p:nvPr/>
        </p:nvSpPr>
        <p:spPr>
          <a:xfrm>
            <a:off x="7670166" y="3090862"/>
            <a:ext cx="1319213" cy="642938"/>
          </a:xfrm>
          <a:prstGeom prst="flowChartMagneticDisk">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Georgia" pitchFamily="18" charset="0"/>
              </a:rPr>
              <a:t>Observations &amp; Evaluations</a:t>
            </a:r>
          </a:p>
        </p:txBody>
      </p:sp>
      <p:cxnSp>
        <p:nvCxnSpPr>
          <p:cNvPr id="59" name="Straight Connector 58"/>
          <p:cNvCxnSpPr>
            <a:stCxn id="66" idx="6"/>
            <a:endCxn id="57" idx="2"/>
          </p:cNvCxnSpPr>
          <p:nvPr/>
        </p:nvCxnSpPr>
        <p:spPr>
          <a:xfrm flipV="1">
            <a:off x="6225541" y="3412332"/>
            <a:ext cx="1444625" cy="176213"/>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134303" y="762000"/>
            <a:ext cx="9144000" cy="0"/>
          </a:xfrm>
          <a:prstGeom prst="line">
            <a:avLst/>
          </a:prstGeom>
          <a:ln w="76200"/>
        </p:spPr>
        <p:style>
          <a:lnRef idx="2">
            <a:schemeClr val="dk1"/>
          </a:lnRef>
          <a:fillRef idx="0">
            <a:schemeClr val="dk1"/>
          </a:fillRef>
          <a:effectRef idx="1">
            <a:schemeClr val="dk1"/>
          </a:effectRef>
          <a:fontRef idx="minor">
            <a:schemeClr val="tx1"/>
          </a:fontRef>
        </p:style>
      </p:cxnSp>
      <p:sp>
        <p:nvSpPr>
          <p:cNvPr id="60" name="Flowchart: Magnetic Disk 59"/>
          <p:cNvSpPr/>
          <p:nvPr/>
        </p:nvSpPr>
        <p:spPr>
          <a:xfrm>
            <a:off x="7681279" y="1530351"/>
            <a:ext cx="1319213" cy="642938"/>
          </a:xfrm>
          <a:prstGeom prst="flowChartMagneticDisk">
            <a:avLst/>
          </a:prstGeom>
          <a:gradFill>
            <a:gsLst>
              <a:gs pos="15000">
                <a:schemeClr val="bg1"/>
              </a:gs>
              <a:gs pos="24000">
                <a:schemeClr val="accent6">
                  <a:lumMod val="75000"/>
                </a:schemeClr>
              </a:gs>
            </a:gsLst>
            <a:lin ang="5400000" scaled="0"/>
          </a:gra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latin typeface="Georgia" pitchFamily="18" charset="0"/>
              </a:rPr>
              <a:t>Education &amp; Degree</a:t>
            </a:r>
          </a:p>
        </p:txBody>
      </p:sp>
      <p:cxnSp>
        <p:nvCxnSpPr>
          <p:cNvPr id="63" name="Straight Connector 62"/>
          <p:cNvCxnSpPr>
            <a:stCxn id="66" idx="6"/>
            <a:endCxn id="60" idx="2"/>
          </p:cNvCxnSpPr>
          <p:nvPr/>
        </p:nvCxnSpPr>
        <p:spPr>
          <a:xfrm flipV="1">
            <a:off x="6225540" y="1851820"/>
            <a:ext cx="1455738" cy="17367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830108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280"/>
            <a:ext cx="9144000" cy="1143000"/>
          </a:xfrm>
        </p:spPr>
        <p:txBody>
          <a:bodyPr>
            <a:noAutofit/>
          </a:bodyPr>
          <a:lstStyle/>
          <a:p>
            <a:pPr algn="l"/>
            <a:r>
              <a:rPr lang="en-US" b="1" dirty="0" smtClean="0"/>
              <a:t>Data Systems</a:t>
            </a:r>
            <a:endParaRPr lang="en-US" b="1" dirty="0"/>
          </a:p>
        </p:txBody>
      </p:sp>
      <p:graphicFrame>
        <p:nvGraphicFramePr>
          <p:cNvPr id="4" name="Diagram 3"/>
          <p:cNvGraphicFramePr/>
          <p:nvPr>
            <p:extLst>
              <p:ext uri="{D42A27DB-BD31-4B8C-83A1-F6EECF244321}">
                <p14:modId xmlns:p14="http://schemas.microsoft.com/office/powerpoint/2010/main" val="434401870"/>
              </p:ext>
            </p:extLst>
          </p:nvPr>
        </p:nvGraphicFramePr>
        <p:xfrm>
          <a:off x="211668" y="715780"/>
          <a:ext cx="9516533"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62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71970"/>
            <a:ext cx="8229600" cy="1143000"/>
          </a:xfrm>
        </p:spPr>
        <p:txBody>
          <a:bodyPr>
            <a:normAutofit/>
          </a:bodyPr>
          <a:lstStyle/>
          <a:p>
            <a:pPr algn="l"/>
            <a:r>
              <a:rPr lang="en-US" sz="5400" dirty="0" smtClean="0"/>
              <a:t>Driving Question</a:t>
            </a:r>
            <a:endParaRPr lang="en-US" sz="540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701" y="1727201"/>
            <a:ext cx="2660039" cy="351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Oval Callout 13"/>
          <p:cNvSpPr/>
          <p:nvPr/>
        </p:nvSpPr>
        <p:spPr>
          <a:xfrm>
            <a:off x="774700" y="1314970"/>
            <a:ext cx="4343400" cy="3251200"/>
          </a:xfrm>
          <a:prstGeom prst="wedgeEllipseCallout">
            <a:avLst>
              <a:gd name="adj1" fmla="val 88209"/>
              <a:gd name="adj2" fmla="val 8130"/>
            </a:avLst>
          </a:prstGeom>
          <a:solidFill>
            <a:srgbClr val="A5D5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How can we unleash the power of data to ensure the educational success of all students? </a:t>
            </a:r>
          </a:p>
        </p:txBody>
      </p:sp>
    </p:spTree>
    <p:extLst>
      <p:ext uri="{BB962C8B-B14F-4D97-AF65-F5344CB8AC3E}">
        <p14:creationId xmlns:p14="http://schemas.microsoft.com/office/powerpoint/2010/main" val="145139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263</TotalTime>
  <Words>4835</Words>
  <Application>Microsoft Office PowerPoint</Application>
  <PresentationFormat>Widescreen</PresentationFormat>
  <Paragraphs>392</Paragraphs>
  <Slides>43</Slides>
  <Notes>39</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メイリオ</vt:lpstr>
      <vt:lpstr>ＭＳ Ｐゴシック</vt:lpstr>
      <vt:lpstr>Arial</vt:lpstr>
      <vt:lpstr>Calibri</vt:lpstr>
      <vt:lpstr>Courier New</vt:lpstr>
      <vt:lpstr>Georgia</vt:lpstr>
      <vt:lpstr>Tahoma</vt:lpstr>
      <vt:lpstr>Times</vt:lpstr>
      <vt:lpstr>Times New Roman</vt:lpstr>
      <vt:lpstr>Trebuchet MS</vt:lpstr>
      <vt:lpstr>Wingdings</vt:lpstr>
      <vt:lpstr>Wingdings 3</vt:lpstr>
      <vt:lpstr>Facet</vt:lpstr>
      <vt:lpstr>Fostering a Culture of  Data-Informed Decision Making</vt:lpstr>
      <vt:lpstr>PowerPoint Presentation</vt:lpstr>
      <vt:lpstr>Looking Back - Looking Ahead</vt:lpstr>
      <vt:lpstr>Looking Back - Looking Ahead</vt:lpstr>
      <vt:lpstr>Metropolitan Nashville Public Schools</vt:lpstr>
      <vt:lpstr>Data Silos</vt:lpstr>
      <vt:lpstr>Education as a Data-Driven Enterprise</vt:lpstr>
      <vt:lpstr>Data Systems</vt:lpstr>
      <vt:lpstr>Driving Question</vt:lpstr>
      <vt:lpstr>PowerPoint Presentation</vt:lpstr>
      <vt:lpstr>The Tale of Two Data Meetings</vt:lpstr>
      <vt:lpstr>PowerPoint Presentation</vt:lpstr>
      <vt:lpstr>Observations</vt:lpstr>
      <vt:lpstr>MNPS Virtual Data Wall Card</vt:lpstr>
      <vt:lpstr>Theories of Causation</vt:lpstr>
      <vt:lpstr>Comparison of Data Meetings</vt:lpstr>
      <vt:lpstr>PowerPoint Presentation</vt:lpstr>
      <vt:lpstr>How do we bridge the gap between data and results, so all students have educational success?   What is the bridge made of?</vt:lpstr>
      <vt:lpstr>Collaborative Inquiry</vt:lpstr>
      <vt:lpstr>Data-Informed Decision Making Ecosystem</vt:lpstr>
      <vt:lpstr>PowerPoint Presentation</vt:lpstr>
      <vt:lpstr>MNPS Collaborative Inquiry</vt:lpstr>
      <vt:lpstr>Collaborative Learning Cycle</vt:lpstr>
      <vt:lpstr>PowerPoint Presentation</vt:lpstr>
      <vt:lpstr>Data Warehouse</vt:lpstr>
      <vt:lpstr>PowerPoint Presentation</vt:lpstr>
      <vt:lpstr>Data Literacy &amp; Analysis</vt:lpstr>
      <vt:lpstr>PowerPoint Presentation</vt:lpstr>
      <vt:lpstr>PowerPoint Presentation</vt:lpstr>
      <vt:lpstr>PowerPoint Presentation</vt:lpstr>
      <vt:lpstr>Why is understanding the problem important?</vt:lpstr>
      <vt:lpstr>Root Cause Analysis</vt:lpstr>
      <vt:lpstr>Logic Models</vt:lpstr>
      <vt:lpstr>The Essence of an Innovation Configuration Map</vt:lpstr>
      <vt:lpstr>Innovation Configuration Map</vt:lpstr>
      <vt:lpstr>MNPS IC Map for Collaborative Inquiry</vt:lpstr>
      <vt:lpstr>How an IC Map Cultivates a Common Language</vt:lpstr>
      <vt:lpstr>MNPS Collaborative Inquiry Toolkit</vt:lpstr>
      <vt:lpstr>Summary of Best Practices</vt:lpstr>
      <vt:lpstr>Reflection…3, 2, 1</vt:lpstr>
      <vt:lpstr>Wrap Up</vt:lpstr>
      <vt:lpstr>References</vt:lpstr>
      <vt:lpstr>Conversation Starter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Lorelei Samuelson</dc:creator>
  <cp:lastModifiedBy>Johnson, Margie L</cp:lastModifiedBy>
  <cp:revision>13</cp:revision>
  <dcterms:created xsi:type="dcterms:W3CDTF">2016-07-18T17:17:48Z</dcterms:created>
  <dcterms:modified xsi:type="dcterms:W3CDTF">2016-08-12T16:24:22Z</dcterms:modified>
</cp:coreProperties>
</file>