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0"/>
  </p:notesMasterIdLst>
  <p:sldIdLst>
    <p:sldId id="256" r:id="rId3"/>
    <p:sldId id="469" r:id="rId4"/>
    <p:sldId id="484" r:id="rId5"/>
    <p:sldId id="442" r:id="rId6"/>
    <p:sldId id="443" r:id="rId7"/>
    <p:sldId id="470" r:id="rId8"/>
    <p:sldId id="471" r:id="rId9"/>
    <p:sldId id="473" r:id="rId10"/>
    <p:sldId id="487" r:id="rId11"/>
    <p:sldId id="476" r:id="rId12"/>
    <p:sldId id="485" r:id="rId13"/>
    <p:sldId id="486" r:id="rId14"/>
    <p:sldId id="460" r:id="rId15"/>
    <p:sldId id="481" r:id="rId16"/>
    <p:sldId id="450" r:id="rId17"/>
    <p:sldId id="451" r:id="rId18"/>
    <p:sldId id="44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FF66"/>
    <a:srgbClr val="B4DE86"/>
    <a:srgbClr val="52B2F4"/>
    <a:srgbClr val="FF3300"/>
    <a:srgbClr val="663300"/>
    <a:srgbClr val="99C804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67" autoAdjust="0"/>
    <p:restoredTop sz="80492" autoAdjust="0"/>
  </p:normalViewPr>
  <p:slideViewPr>
    <p:cSldViewPr snapToGrid="0">
      <p:cViewPr varScale="1">
        <p:scale>
          <a:sx n="71" d="100"/>
          <a:sy n="71" d="100"/>
        </p:scale>
        <p:origin x="1216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FA190-DADF-48A4-BD6A-AB62457C5938}" type="datetimeFigureOut">
              <a:rPr lang="en-US" smtClean="0"/>
              <a:t>7/25/16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8B0CFB-0DC7-4848-960D-349FF135B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675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B0CFB-0DC7-4848-960D-349FF135B91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243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949F2-E21A-4463-8ADD-E8EC420F7EE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17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2BD7C0-7914-4C01-95A2-4F3B029B62F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583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B6D72-16D2-48EC-9AC0-75920A34DE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598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E6D768-7DFD-8642-B968-CF728A902078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0835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949F2-E21A-4463-8ADD-E8EC420F7EE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33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 smtClean="0"/>
              <a:t>While looking at this data just make observations</a:t>
            </a:r>
            <a:r>
              <a:rPr lang="en-US" baseline="0" dirty="0" smtClean="0"/>
              <a:t> that answer the following questions</a:t>
            </a:r>
            <a:r>
              <a:rPr lang="en-US" dirty="0" smtClean="0"/>
              <a:t>, I challenge us to AVOID using the word BECAUSE…..  Research</a:t>
            </a:r>
            <a:r>
              <a:rPr lang="en-US" baseline="0" dirty="0" smtClean="0"/>
              <a:t> indicates that once we start explaining why, then we often stop exploring and lock into biased descriptions.</a:t>
            </a:r>
          </a:p>
          <a:p>
            <a:pPr defTabSz="931774">
              <a:defRPr/>
            </a:pPr>
            <a:endParaRPr lang="en-US" baseline="0" dirty="0" smtClean="0"/>
          </a:p>
          <a:p>
            <a:pPr defTabSz="931774">
              <a:defRPr/>
            </a:pPr>
            <a:r>
              <a:rPr lang="en-US" baseline="0" dirty="0" smtClean="0"/>
              <a:t>So the observations you made about this behavior data has been focused on outputs.  When you look at a system, such as Haynes Middle, we also need to look at the inputs or Causal Theories….  Before we move into the Organizing and Integrating part of the cycle, let’s review the 5 Causal Theories.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B0CFB-0DC7-4848-960D-349FF135B91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762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087CEA-5CDC-4BD7-833B-14B63360195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52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Specific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What is the desired result? (who, what, when, why, how)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Measurable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How can you quantify (numerically or descriptively) completion?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How can you measure progress?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Achievable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What skills are needed?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What resources are necessary?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How does the environment impact goal achievement?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Does the goal require the right amount of effort?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Relevant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Is the goal in alignment with the overall mission or strategy?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Time-bound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What is the deadline?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Is the deadline realistic?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087CEA-5CDC-4BD7-833B-14B63360195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7706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After chalk talk, assign each table one thing to work on….  Values, Vision, Mission, Literacy, Numeracy….Cultural goal if possible.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949F2-E21A-4463-8ADD-E8EC420F7EE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573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6D9FE2-5479-4084-84FB-2B18FBE3CACD}" type="datetimeFigureOut">
              <a:rPr lang="en-US" smtClean="0"/>
              <a:t>7/25/16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18FBCE-4282-4777-9CB3-B7CE7730B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12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6D9FE2-5479-4084-84FB-2B18FBE3CACD}" type="datetimeFigureOut">
              <a:rPr lang="en-US" smtClean="0"/>
              <a:t>7/25/16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18FBCE-4282-4777-9CB3-B7CE7730B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18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90000"/>
              </a:lnSpc>
              <a:spcAft>
                <a:spcPts val="600"/>
              </a:spcAft>
              <a:defRPr/>
            </a:lvl1pPr>
            <a:lvl2pPr>
              <a:lnSpc>
                <a:spcPct val="90000"/>
              </a:lnSpc>
              <a:spcAft>
                <a:spcPts val="600"/>
              </a:spcAft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3CDCA-CE05-40E5-8B7B-8559673DA3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381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4953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4953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3CDCA-CE05-40E5-8B7B-8559673DA3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917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9600"/>
          </a:xfrm>
        </p:spPr>
        <p:txBody>
          <a:bodyPr/>
          <a:lstStyle>
            <a:lvl1pPr>
              <a:defRPr>
                <a:solidFill>
                  <a:srgbClr val="095AA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0375" y="1101726"/>
            <a:ext cx="4040188" cy="87947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" y="1981200"/>
            <a:ext cx="4040188" cy="41148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2" y="1101726"/>
            <a:ext cx="4041775" cy="87947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2" y="1981200"/>
            <a:ext cx="4041775" cy="41148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3CDCA-CE05-40E5-8B7B-8559673DA3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081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095AA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2400">
                <a:solidFill>
                  <a:srgbClr val="095AA6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3CDCA-CE05-40E5-8B7B-8559673DA3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868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095AA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38200"/>
            <a:ext cx="5486400" cy="38893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3CDCA-CE05-40E5-8B7B-8559673DA3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88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95AA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3CDCA-CE05-40E5-8B7B-8559673DA3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9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1"/>
            <a:ext cx="2057400" cy="5973763"/>
          </a:xfrm>
        </p:spPr>
        <p:txBody>
          <a:bodyPr vert="eaVert"/>
          <a:lstStyle>
            <a:lvl1pPr>
              <a:defRPr>
                <a:solidFill>
                  <a:srgbClr val="095AA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1"/>
            <a:ext cx="6019800" cy="5973763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3CDCA-CE05-40E5-8B7B-8559673DA3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502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23CDCA-CE05-40E5-8B7B-8559673DA3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359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742950" indent="-285750">
              <a:buFont typeface="Arial" panose="020B0604020202020204" pitchFamily="34" charset="0"/>
              <a:buChar char="•"/>
              <a:defRPr/>
            </a:lvl2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59635" y="144892"/>
            <a:ext cx="969868" cy="1005232"/>
            <a:chOff x="3394041" y="2997537"/>
            <a:chExt cx="3548587" cy="3677978"/>
          </a:xfrm>
        </p:grpSpPr>
        <p:sp>
          <p:nvSpPr>
            <p:cNvPr id="5" name="Oval 4"/>
            <p:cNvSpPr/>
            <p:nvPr/>
          </p:nvSpPr>
          <p:spPr>
            <a:xfrm>
              <a:off x="3667067" y="2997537"/>
              <a:ext cx="3002532" cy="2812327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" name="Oval 4"/>
            <p:cNvSpPr/>
            <p:nvPr/>
          </p:nvSpPr>
          <p:spPr>
            <a:xfrm>
              <a:off x="3394041" y="3126928"/>
              <a:ext cx="3548587" cy="35485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63500" tIns="63500" rIns="63500" bIns="63500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256" y="-42288"/>
            <a:ext cx="7474226" cy="1143000"/>
          </a:xfrm>
        </p:spPr>
        <p:txBody>
          <a:bodyPr/>
          <a:lstStyle>
            <a:lvl1pPr>
              <a:defRPr lang="en-US" sz="4400" b="1" kern="1200" smtClean="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5" y="6221896"/>
            <a:ext cx="622135" cy="6134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121" y="6221896"/>
            <a:ext cx="1980109" cy="61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568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2474E-BB77-AF48-931A-6D329F3CC3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sz="14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1485"/>
      </p:ext>
    </p:extLst>
  </p:cSld>
  <p:clrMapOvr>
    <a:masterClrMapping/>
  </p:clrMapOvr>
  <p:transition>
    <p:cut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981200" y="2286000"/>
            <a:ext cx="6398079" cy="2133600"/>
          </a:xfrm>
          <a:prstGeom prst="rect">
            <a:avLst/>
          </a:prstGeom>
        </p:spPr>
        <p:txBody>
          <a:bodyPr/>
          <a:lstStyle>
            <a:lvl1pPr algn="r">
              <a:defRPr lang="en-US" sz="2800" b="1" kern="1200" dirty="0">
                <a:solidFill>
                  <a:schemeClr val="tx1"/>
                </a:solidFill>
                <a:latin typeface="Helvetica" pitchFamily="34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81201" y="4572000"/>
            <a:ext cx="6400800" cy="9906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en-US" sz="1800" kern="9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ea typeface="+mn-ea"/>
                <a:cs typeface="Times New Roman" pitchFamily="18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Author/Presenter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ACFB8-8243-473E-808E-6EEEE176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575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8039100" cy="4516438"/>
          </a:xfrm>
        </p:spPr>
        <p:txBody>
          <a:bodyPr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FDD8-AC8A-4A4E-9E56-E61141B6BB75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7/25/16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91160-A1C3-964D-814D-FDA9909949E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65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6103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5" y="6221896"/>
            <a:ext cx="622135" cy="6134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121" y="6221896"/>
            <a:ext cx="1980109" cy="613403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230846" y="194304"/>
            <a:ext cx="969868" cy="1005232"/>
            <a:chOff x="3394041" y="2997537"/>
            <a:chExt cx="3548587" cy="3677978"/>
          </a:xfrm>
        </p:grpSpPr>
        <p:sp>
          <p:nvSpPr>
            <p:cNvPr id="8" name="Oval 7"/>
            <p:cNvSpPr/>
            <p:nvPr/>
          </p:nvSpPr>
          <p:spPr>
            <a:xfrm>
              <a:off x="3667067" y="2997537"/>
              <a:ext cx="3002532" cy="2812327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9" name="Oval 4"/>
            <p:cNvSpPr/>
            <p:nvPr/>
          </p:nvSpPr>
          <p:spPr>
            <a:xfrm>
              <a:off x="3394041" y="3126928"/>
              <a:ext cx="3548587" cy="35485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63500" tIns="63500" rIns="63500" bIns="63500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8306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b="1">
                <a:latin typeface="+mn-lt"/>
                <a:ea typeface="+mn-ea"/>
                <a:cs typeface="+mn-cs"/>
              </a:defRPr>
            </a:lvl1pPr>
          </a:lstStyle>
          <a:p>
            <a:pPr marL="0" lvl="0" indent="0" algn="l">
              <a:spcBef>
                <a:spcPct val="20000"/>
              </a:spcBef>
              <a:buFont typeface="Arial" panose="020B0604020202020204" pitchFamily="34" charset="0"/>
            </a:pPr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272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5" y="6221896"/>
            <a:ext cx="622135" cy="6134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121" y="6221896"/>
            <a:ext cx="1980109" cy="613403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230846" y="194304"/>
            <a:ext cx="969868" cy="1005232"/>
            <a:chOff x="3394041" y="2997537"/>
            <a:chExt cx="3548587" cy="3677978"/>
          </a:xfrm>
        </p:grpSpPr>
        <p:sp>
          <p:nvSpPr>
            <p:cNvPr id="10" name="Oval 9"/>
            <p:cNvSpPr/>
            <p:nvPr/>
          </p:nvSpPr>
          <p:spPr>
            <a:xfrm>
              <a:off x="3667067" y="2997537"/>
              <a:ext cx="3002532" cy="2812327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1" name="Oval 4"/>
            <p:cNvSpPr/>
            <p:nvPr/>
          </p:nvSpPr>
          <p:spPr>
            <a:xfrm>
              <a:off x="3394041" y="3126928"/>
              <a:ext cx="3548587" cy="35485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63500" tIns="63500" rIns="63500" bIns="63500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8306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b="1">
                <a:latin typeface="+mn-lt"/>
                <a:ea typeface="+mn-ea"/>
                <a:cs typeface="+mn-cs"/>
              </a:defRPr>
            </a:lvl1pPr>
          </a:lstStyle>
          <a:p>
            <a:pPr marL="0" lvl="0" indent="0" algn="l">
              <a:spcBef>
                <a:spcPct val="20000"/>
              </a:spcBef>
              <a:buFont typeface="Arial" panose="020B0604020202020204" pitchFamily="34" charset="0"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324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230846" y="194304"/>
            <a:ext cx="969868" cy="1005232"/>
            <a:chOff x="3394041" y="2997537"/>
            <a:chExt cx="3548587" cy="3677978"/>
          </a:xfrm>
        </p:grpSpPr>
        <p:sp>
          <p:nvSpPr>
            <p:cNvPr id="4" name="Oval 3"/>
            <p:cNvSpPr/>
            <p:nvPr/>
          </p:nvSpPr>
          <p:spPr>
            <a:xfrm>
              <a:off x="3667067" y="2997537"/>
              <a:ext cx="3002532" cy="2812327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" name="Oval 4"/>
            <p:cNvSpPr/>
            <p:nvPr/>
          </p:nvSpPr>
          <p:spPr>
            <a:xfrm>
              <a:off x="3394041" y="3126928"/>
              <a:ext cx="3548587" cy="35485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63500" tIns="63500" rIns="63500" bIns="63500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8306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b="1">
                <a:latin typeface="+mn-lt"/>
                <a:ea typeface="+mn-ea"/>
                <a:cs typeface="+mn-cs"/>
              </a:defRPr>
            </a:lvl1pPr>
          </a:lstStyle>
          <a:p>
            <a:pPr marL="0" lvl="0" indent="0" algn="l">
              <a:spcBef>
                <a:spcPct val="20000"/>
              </a:spcBef>
              <a:buFont typeface="Arial" panose="020B0604020202020204" pitchFamily="34" charset="0"/>
            </a:pPr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5" y="6221896"/>
            <a:ext cx="622135" cy="6134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121" y="6221896"/>
            <a:ext cx="1980109" cy="61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99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4124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6D9FE2-5479-4084-84FB-2B18FBE3CACD}" type="datetimeFigureOut">
              <a:rPr lang="en-US" smtClean="0"/>
              <a:t>7/25/16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18FBCE-4282-4777-9CB3-B7CE7730B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42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6D9FE2-5479-4084-84FB-2B18FBE3CACD}" type="datetimeFigureOut">
              <a:rPr lang="en-US" smtClean="0"/>
              <a:t>7/25/16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18FBCE-4282-4777-9CB3-B7CE7730B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753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60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717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6200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3CDCA-CE05-40E5-8B7B-8559673DA3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596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aseline="0">
          <a:solidFill>
            <a:srgbClr val="095AA6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525759"/>
          </a:solidFill>
          <a:latin typeface="Arial" charset="0"/>
          <a:ea typeface="ＭＳ Ｐゴシック" pitchFamily="3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525759"/>
          </a:solidFill>
          <a:latin typeface="Arial" charset="0"/>
          <a:ea typeface="ＭＳ Ｐゴシック" pitchFamily="3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525759"/>
          </a:solidFill>
          <a:latin typeface="Arial" charset="0"/>
          <a:ea typeface="ＭＳ Ｐゴシック" pitchFamily="3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525759"/>
          </a:solidFill>
          <a:latin typeface="Arial" charset="0"/>
          <a:ea typeface="ＭＳ Ｐゴシック" pitchFamily="3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525759"/>
          </a:solidFill>
          <a:latin typeface="Arial" charset="0"/>
          <a:ea typeface="ＭＳ Ｐゴシック" pitchFamily="3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525759"/>
          </a:solidFill>
          <a:latin typeface="Arial" charset="0"/>
          <a:ea typeface="ＭＳ Ｐゴシック" pitchFamily="3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525759"/>
          </a:solidFill>
          <a:latin typeface="Arial" charset="0"/>
          <a:ea typeface="ＭＳ Ｐゴシック" pitchFamily="3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525759"/>
          </a:solidFill>
          <a:latin typeface="Arial" charset="0"/>
          <a:ea typeface="ＭＳ Ｐゴシック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8CC329"/>
        </a:buClr>
        <a:buChar char="•"/>
        <a:defRPr sz="2000">
          <a:solidFill>
            <a:srgbClr val="525759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8CC741"/>
        </a:buClr>
        <a:buFont typeface="Arial" charset="0"/>
        <a:buChar char="–"/>
        <a:defRPr>
          <a:solidFill>
            <a:srgbClr val="525759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8CC741"/>
        </a:buClr>
        <a:buFont typeface="Wingdings" pitchFamily="2" charset="2"/>
        <a:buChar char="§"/>
        <a:defRPr sz="1600">
          <a:solidFill>
            <a:srgbClr val="525759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8CC741"/>
        </a:buClr>
        <a:buFont typeface="Wingdings" pitchFamily="2" charset="2"/>
        <a:buChar char="Ø"/>
        <a:defRPr sz="1400">
          <a:solidFill>
            <a:srgbClr val="525759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8CC741"/>
        </a:buClr>
        <a:buChar char="»"/>
        <a:defRPr sz="1200">
          <a:solidFill>
            <a:srgbClr val="525759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8CC741"/>
        </a:buClr>
        <a:buChar char="»"/>
        <a:defRPr sz="1200">
          <a:solidFill>
            <a:srgbClr val="525759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8CC741"/>
        </a:buClr>
        <a:buChar char="»"/>
        <a:defRPr sz="1200">
          <a:solidFill>
            <a:srgbClr val="525759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8CC741"/>
        </a:buClr>
        <a:buChar char="»"/>
        <a:defRPr sz="1200">
          <a:solidFill>
            <a:srgbClr val="525759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8CC741"/>
        </a:buClr>
        <a:buChar char="»"/>
        <a:defRPr sz="1200">
          <a:solidFill>
            <a:srgbClr val="52575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npscollaboration.org/" TargetMode="External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cholastic.com/teachers/top-teaching/2013/11/15-quick-and-creative-ways-group-and-partner-students" TargetMode="External"/><Relationship Id="rId3" Type="http://schemas.openxmlformats.org/officeDocument/2006/relationships/hyperlink" Target="http://www.nsrfharmony.org/system/files/protocols/chalk_talk_0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7783" y="2336801"/>
            <a:ext cx="6620933" cy="4521200"/>
          </a:xfrm>
        </p:spPr>
        <p:txBody>
          <a:bodyPr lIns="0" tIns="0" rIns="0" bIns="0">
            <a:noAutofit/>
          </a:bodyPr>
          <a:lstStyle/>
          <a:p>
            <a:pPr>
              <a:spcBef>
                <a:spcPts val="0"/>
              </a:spcBef>
            </a:pPr>
            <a:r>
              <a:rPr 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JE Moss Elementary</a:t>
            </a:r>
          </a:p>
          <a:p>
            <a:pPr>
              <a:spcBef>
                <a:spcPts val="0"/>
              </a:spcBef>
            </a:pPr>
            <a:r>
              <a:rPr 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Leadership Meeting</a:t>
            </a:r>
          </a:p>
          <a:p>
            <a:pPr>
              <a:spcBef>
                <a:spcPts val="0"/>
              </a:spcBef>
            </a:pPr>
            <a:endParaRPr lang="en-US" sz="2800" dirty="0" smtClean="0"/>
          </a:p>
          <a:p>
            <a:pPr>
              <a:spcBef>
                <a:spcPts val="0"/>
              </a:spcBef>
            </a:pPr>
            <a:endParaRPr lang="en-US" sz="1800" dirty="0"/>
          </a:p>
          <a:p>
            <a:pPr>
              <a:spcBef>
                <a:spcPts val="0"/>
              </a:spcBef>
            </a:pPr>
            <a:endParaRPr lang="en-US" sz="400" dirty="0" smtClean="0"/>
          </a:p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Margie L.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Johnson,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Ed.D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en-US" sz="2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July 25, 2016</a:t>
            </a:r>
            <a:endParaRPr lang="en-US" sz="28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en-US" sz="31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5" y="6221896"/>
            <a:ext cx="622135" cy="6134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121" y="6221896"/>
            <a:ext cx="1980109" cy="61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0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42288"/>
            <a:ext cx="7151282" cy="1143000"/>
          </a:xfrm>
        </p:spPr>
        <p:txBody>
          <a:bodyPr/>
          <a:lstStyle/>
          <a:p>
            <a:pPr algn="l"/>
            <a:r>
              <a:rPr lang="en-US" dirty="0" smtClean="0"/>
              <a:t>Organizing and Integrating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-68580" y="451212"/>
            <a:ext cx="9212579" cy="6384472"/>
            <a:chOff x="291694" y="919842"/>
            <a:chExt cx="8177392" cy="638447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8716" y="919842"/>
              <a:ext cx="7870370" cy="593815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91694" y="6139543"/>
              <a:ext cx="1959429" cy="11647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6936524" y="5694861"/>
            <a:ext cx="2207476" cy="11647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448200" y="6389370"/>
            <a:ext cx="6179021" cy="2539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050" dirty="0">
                <a:latin typeface="Arial" pitchFamily="-84" charset="0"/>
              </a:rPr>
              <a:t>--Lipton, L. &amp; Wellman, B. (2012). </a:t>
            </a:r>
            <a:r>
              <a:rPr lang="en-US" sz="1050" i="1" dirty="0">
                <a:latin typeface="Arial" pitchFamily="-84" charset="0"/>
              </a:rPr>
              <a:t>Got data? Now what? </a:t>
            </a:r>
            <a:r>
              <a:rPr lang="en-US" sz="1050" dirty="0">
                <a:latin typeface="Arial" pitchFamily="-84" charset="0"/>
              </a:rPr>
              <a:t>Bloomington, IN: Solution Tree, Inc.</a:t>
            </a:r>
          </a:p>
        </p:txBody>
      </p:sp>
    </p:spTree>
    <p:extLst>
      <p:ext uri="{BB962C8B-B14F-4D97-AF65-F5344CB8AC3E}">
        <p14:creationId xmlns:p14="http://schemas.microsoft.com/office/powerpoint/2010/main" val="420012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430" y="662940"/>
            <a:ext cx="7848600" cy="4114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dirty="0" smtClean="0"/>
              <a:t>Leaders who get the best results combine an ability to set inspiring goals and a willingness to admit that they don’t know exactly how to accomplish those goals.</a:t>
            </a:r>
          </a:p>
          <a:p>
            <a:pPr marL="0" indent="0" algn="ctr">
              <a:buNone/>
            </a:pPr>
            <a:endParaRPr lang="en-US" sz="4000" dirty="0" smtClean="0"/>
          </a:p>
          <a:p>
            <a:pPr marL="0" indent="0" algn="r">
              <a:buNone/>
            </a:pPr>
            <a:r>
              <a:rPr lang="en-US" sz="4000" dirty="0" smtClean="0"/>
              <a:t>--Kate </a:t>
            </a:r>
            <a:r>
              <a:rPr lang="en-US" sz="4000" dirty="0" err="1" smtClean="0"/>
              <a:t>Sweetman</a:t>
            </a:r>
            <a:endParaRPr lang="en-US" sz="4000" dirty="0" smtClean="0"/>
          </a:p>
          <a:p>
            <a:pPr marL="0" indent="0" algn="r">
              <a:buNone/>
            </a:pPr>
            <a:r>
              <a:rPr lang="en-US" sz="2800" dirty="0" smtClean="0"/>
              <a:t>(Sparks, 2007)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50299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1158"/>
            <a:ext cx="7075082" cy="1143000"/>
          </a:xfrm>
        </p:spPr>
        <p:txBody>
          <a:bodyPr/>
          <a:lstStyle/>
          <a:p>
            <a:pPr algn="l"/>
            <a:r>
              <a:rPr lang="en-US" dirty="0" smtClean="0"/>
              <a:t>Effective Goals are SMART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570" y="1357884"/>
            <a:ext cx="4191000" cy="3886200"/>
          </a:xfrm>
        </p:spPr>
        <p:txBody>
          <a:bodyPr/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4000" dirty="0" smtClean="0"/>
              <a:t>pecific</a:t>
            </a:r>
          </a:p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4000" dirty="0" smtClean="0"/>
              <a:t>easurable</a:t>
            </a:r>
          </a:p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4000" dirty="0" smtClean="0"/>
              <a:t>cceptable</a:t>
            </a:r>
          </a:p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4000" dirty="0"/>
              <a:t>elevant</a:t>
            </a:r>
          </a:p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4000" dirty="0" smtClean="0"/>
              <a:t>imeframe</a:t>
            </a:r>
            <a:endParaRPr lang="en-US" sz="4000" dirty="0"/>
          </a:p>
        </p:txBody>
      </p:sp>
      <p:pic>
        <p:nvPicPr>
          <p:cNvPr id="3074" name="Picture 2" descr="C:\Users\mljohnson\AppData\Local\Microsoft\Windows\Temporary Internet Files\Content.IE5\IWEV8PTF\MC900341819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030" y="1676400"/>
            <a:ext cx="3657600" cy="324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65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00632" y="125730"/>
            <a:ext cx="64145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ea typeface="ＭＳ Ｐゴシック" panose="020B0600070205080204" pitchFamily="34" charset="-128"/>
                <a:cs typeface="+mj-cs"/>
              </a:rPr>
              <a:t>Finalizing Ideas--Chalk Talk</a:t>
            </a:r>
            <a:endParaRPr lang="en-US" sz="4400" b="1" dirty="0">
              <a:ea typeface="ＭＳ Ｐゴシック" panose="020B0600070205080204" pitchFamily="34" charset="-128"/>
              <a:cs typeface="+mj-cs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85750" y="1017270"/>
            <a:ext cx="5429249" cy="5372100"/>
          </a:xfrm>
        </p:spPr>
        <p:txBody>
          <a:bodyPr>
            <a:normAutofit/>
          </a:bodyPr>
          <a:lstStyle/>
          <a:p>
            <a:r>
              <a:rPr lang="en-US" dirty="0" smtClean="0"/>
              <a:t>A silent activity</a:t>
            </a:r>
          </a:p>
          <a:p>
            <a:r>
              <a:rPr lang="en-US" dirty="0" smtClean="0"/>
              <a:t>Use the provided markers to express your ideas.</a:t>
            </a:r>
          </a:p>
          <a:p>
            <a:r>
              <a:rPr lang="en-US" dirty="0" smtClean="0"/>
              <a:t>Groups will rotate upon the signal. </a:t>
            </a:r>
          </a:p>
          <a:p>
            <a:r>
              <a:rPr lang="en-US" dirty="0" smtClean="0"/>
              <a:t>Will end when you are back with your original sheet.</a:t>
            </a:r>
          </a:p>
          <a:p>
            <a:r>
              <a:rPr lang="en-US" dirty="0" smtClean="0"/>
              <a:t>Use feedback to finalize the assigned work.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829" y="3627437"/>
            <a:ext cx="2927576" cy="21956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999" y="1147098"/>
            <a:ext cx="2524126" cy="22284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09258" y="6020038"/>
            <a:ext cx="1948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Wentworth, </a:t>
            </a:r>
            <a:r>
              <a:rPr lang="en-US" dirty="0" err="1" smtClean="0"/>
              <a:t>n.d.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94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42288"/>
            <a:ext cx="7151282" cy="1143000"/>
          </a:xfrm>
        </p:spPr>
        <p:txBody>
          <a:bodyPr/>
          <a:lstStyle/>
          <a:p>
            <a:pPr algn="l"/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22840" y="1253490"/>
            <a:ext cx="4109129" cy="43014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4000" b="1" dirty="0" smtClean="0">
                <a:latin typeface="Arial" charset="0"/>
              </a:rPr>
              <a:t>Given what we have discussed and learned today, what are some next steps we need to take?</a:t>
            </a:r>
            <a:endParaRPr lang="en-US" sz="4000" b="1" dirty="0">
              <a:latin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323" y="2095500"/>
            <a:ext cx="4632677" cy="261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00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137160"/>
            <a:ext cx="4671060" cy="685800"/>
          </a:xfrm>
        </p:spPr>
        <p:txBody>
          <a:bodyPr>
            <a:noAutofit/>
          </a:bodyPr>
          <a:lstStyle/>
          <a:p>
            <a:pPr algn="l"/>
            <a:r>
              <a:rPr lang="en-US" dirty="0"/>
              <a:t>Feedback</a:t>
            </a:r>
            <a:r>
              <a:rPr lang="en-US" sz="2100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342900" y="1051561"/>
            <a:ext cx="46710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Using a post it note, create an exit slip assessing the collaborative inquiry process used during this time of today’s meeting and offering +/∆ feedback. </a:t>
            </a:r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5151120" y="1496825"/>
            <a:ext cx="3741419" cy="4126230"/>
            <a:chOff x="5029200" y="1600200"/>
            <a:chExt cx="3609921" cy="363842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41392" y="1600200"/>
              <a:ext cx="3585537" cy="3638421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029200" y="2286000"/>
              <a:ext cx="1752600" cy="2819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886521" y="2303842"/>
              <a:ext cx="1752600" cy="2819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53162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758" y="82140"/>
            <a:ext cx="8441342" cy="857250"/>
          </a:xfrm>
        </p:spPr>
        <p:txBody>
          <a:bodyPr>
            <a:noAutofit/>
          </a:bodyPr>
          <a:lstStyle/>
          <a:p>
            <a:pPr algn="l"/>
            <a:r>
              <a:rPr lang="en-US" dirty="0"/>
              <a:t>MNPS Collaborative Inquiry Toolkit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728" y="1536426"/>
            <a:ext cx="4852235" cy="50121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82854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linkClick r:id="rId3"/>
              </a:rPr>
              <a:t>www.mnpscollaboration.org</a:t>
            </a:r>
            <a:r>
              <a:rPr lang="en-US" sz="4000" dirty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3368" y="1553517"/>
            <a:ext cx="4044732" cy="5666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5715" y="2137239"/>
            <a:ext cx="3047121" cy="330275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6624900" y="3430092"/>
            <a:ext cx="869163" cy="6411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11221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5730" y="200841"/>
            <a:ext cx="3863340" cy="587829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170" y="994410"/>
            <a:ext cx="8606790" cy="5132070"/>
          </a:xfrm>
        </p:spPr>
        <p:txBody>
          <a:bodyPr>
            <a:normAutofit lnSpcReduction="10000"/>
          </a:bodyPr>
          <a:lstStyle/>
          <a:p>
            <a:pPr marL="51435" indent="0">
              <a:buNone/>
            </a:pPr>
            <a:r>
              <a:rPr lang="en-US" sz="2000" dirty="0" smtClean="0"/>
              <a:t>Connell, G. (2013).  15 quick and creative ways to group and partner students.  </a:t>
            </a:r>
            <a:r>
              <a:rPr lang="en-US" sz="2000" i="1" dirty="0" smtClean="0"/>
              <a:t>Scholastic website</a:t>
            </a:r>
            <a:r>
              <a:rPr lang="en-US" sz="2000" dirty="0" smtClean="0"/>
              <a:t>.  Retrieved </a:t>
            </a:r>
            <a:r>
              <a:rPr lang="en-US" sz="2000" dirty="0"/>
              <a:t>from </a:t>
            </a:r>
            <a:r>
              <a:rPr lang="en-US" sz="2000" dirty="0">
                <a:hlinkClick r:id="rId2"/>
              </a:rPr>
              <a:t>http://</a:t>
            </a:r>
            <a:r>
              <a:rPr lang="en-US" sz="2000" dirty="0" smtClean="0">
                <a:hlinkClick r:id="rId2"/>
              </a:rPr>
              <a:t>www.scholastic.com/teachers/top-teaching/2013/11/15-quick-and-creative-ways-group-and-partner-students</a:t>
            </a:r>
            <a:r>
              <a:rPr lang="en-US" sz="2000" dirty="0" smtClean="0"/>
              <a:t> </a:t>
            </a:r>
          </a:p>
          <a:p>
            <a:pPr marL="51435" indent="0">
              <a:buNone/>
            </a:pPr>
            <a:endParaRPr lang="en-US" sz="2000" dirty="0"/>
          </a:p>
          <a:p>
            <a:pPr marL="51435" indent="0">
              <a:buNone/>
            </a:pPr>
            <a:r>
              <a:rPr lang="en-US" sz="2000" dirty="0" smtClean="0"/>
              <a:t>Lipton, L. &amp; Wellman, B. (2012).  </a:t>
            </a:r>
            <a:r>
              <a:rPr lang="en-US" sz="2000" i="1" dirty="0" smtClean="0"/>
              <a:t>Got data? Now what? </a:t>
            </a:r>
            <a:r>
              <a:rPr lang="en-US" sz="2000" dirty="0" smtClean="0"/>
              <a:t>  Bloomington, IN: Solution Tree.</a:t>
            </a:r>
          </a:p>
          <a:p>
            <a:pPr marL="51435" indent="0">
              <a:buNone/>
            </a:pPr>
            <a:endParaRPr lang="en-US" sz="2000" dirty="0"/>
          </a:p>
          <a:p>
            <a:pPr marL="51435" indent="0">
              <a:buNone/>
            </a:pPr>
            <a:r>
              <a:rPr lang="en-US" sz="2000" dirty="0" smtClean="0"/>
              <a:t>Lipton, L. &amp; Wellman, B. (2011). </a:t>
            </a:r>
            <a:r>
              <a:rPr lang="en-US" sz="2000" i="1" dirty="0" smtClean="0"/>
              <a:t>Groups at work: Strategies and structures for professional learning</a:t>
            </a:r>
            <a:r>
              <a:rPr lang="en-US" sz="2000" dirty="0" smtClean="0"/>
              <a:t>.  Sherman, CT: </a:t>
            </a:r>
            <a:r>
              <a:rPr lang="en-US" sz="2000" dirty="0" err="1" smtClean="0"/>
              <a:t>MiraVia</a:t>
            </a:r>
            <a:r>
              <a:rPr lang="en-US" sz="2000" dirty="0" smtClean="0"/>
              <a:t>, LLC.</a:t>
            </a:r>
          </a:p>
          <a:p>
            <a:pPr marL="51435" indent="0">
              <a:buNone/>
            </a:pPr>
            <a:endParaRPr lang="en-US" sz="2000" dirty="0"/>
          </a:p>
          <a:p>
            <a:pPr marL="51435" indent="0">
              <a:buNone/>
            </a:pPr>
            <a:r>
              <a:rPr lang="en-US" sz="2000" dirty="0" smtClean="0"/>
              <a:t>Sparks, D. (2007).  </a:t>
            </a:r>
            <a:r>
              <a:rPr lang="en-US" sz="2000" i="1" dirty="0" smtClean="0"/>
              <a:t>Leading for results: Transforming teaching, learning, and relationships in schools</a:t>
            </a:r>
            <a:r>
              <a:rPr lang="en-US" sz="2000" dirty="0" smtClean="0"/>
              <a:t>.  Thousand Oaks, CA: SAGE Publications.</a:t>
            </a:r>
          </a:p>
          <a:p>
            <a:pPr marL="51435" indent="0">
              <a:buNone/>
            </a:pPr>
            <a:endParaRPr lang="en-US" sz="2000" dirty="0" smtClean="0"/>
          </a:p>
          <a:p>
            <a:pPr marL="51435" indent="0">
              <a:buNone/>
            </a:pPr>
            <a:r>
              <a:rPr lang="en-US" sz="2000" dirty="0" smtClean="0"/>
              <a:t>Wentworth, M. (</a:t>
            </a:r>
            <a:r>
              <a:rPr lang="en-US" sz="2000" dirty="0" err="1" smtClean="0"/>
              <a:t>n.d.</a:t>
            </a:r>
            <a:r>
              <a:rPr lang="en-US" sz="2000" dirty="0" smtClean="0"/>
              <a:t>) Chalk talk. </a:t>
            </a:r>
            <a:r>
              <a:rPr lang="en-US" sz="2000" i="1" dirty="0" smtClean="0"/>
              <a:t>National School Reform Faculty website</a:t>
            </a:r>
            <a:r>
              <a:rPr lang="en-US" sz="2000" dirty="0" smtClean="0"/>
              <a:t>.  Retrieved </a:t>
            </a:r>
            <a:r>
              <a:rPr lang="en-US" sz="2000" dirty="0"/>
              <a:t>from </a:t>
            </a:r>
            <a:r>
              <a:rPr lang="en-US" sz="2000" dirty="0">
                <a:hlinkClick r:id="rId3"/>
              </a:rPr>
              <a:t>http://</a:t>
            </a:r>
            <a:r>
              <a:rPr lang="en-US" sz="2000" dirty="0" smtClean="0">
                <a:hlinkClick r:id="rId3"/>
              </a:rPr>
              <a:t>www.nsrfharmony.org/system/files/protocols/chalk_talk_0.pdf</a:t>
            </a:r>
            <a:r>
              <a:rPr lang="en-US" sz="2000" dirty="0" smtClean="0"/>
              <a:t> </a:t>
            </a:r>
          </a:p>
          <a:p>
            <a:pPr marL="51435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3676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30846" y="194304"/>
            <a:ext cx="969868" cy="1005232"/>
            <a:chOff x="3394041" y="2997537"/>
            <a:chExt cx="3548587" cy="3677978"/>
          </a:xfrm>
        </p:grpSpPr>
        <p:sp>
          <p:nvSpPr>
            <p:cNvPr id="11" name="Oval 10"/>
            <p:cNvSpPr/>
            <p:nvPr/>
          </p:nvSpPr>
          <p:spPr>
            <a:xfrm>
              <a:off x="3667067" y="2997537"/>
              <a:ext cx="3002532" cy="2812327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2" name="Oval 4"/>
            <p:cNvSpPr/>
            <p:nvPr/>
          </p:nvSpPr>
          <p:spPr>
            <a:xfrm>
              <a:off x="3394041" y="3126928"/>
              <a:ext cx="3548587" cy="35485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63500" tIns="63500" rIns="63500" bIns="63500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771" y="294107"/>
            <a:ext cx="2907250" cy="639762"/>
          </a:xfrm>
        </p:spPr>
        <p:txBody>
          <a:bodyPr>
            <a:noAutofit/>
          </a:bodyPr>
          <a:lstStyle/>
          <a:p>
            <a:r>
              <a:rPr lang="en-US" sz="4400" dirty="0" smtClean="0"/>
              <a:t>Purpose</a:t>
            </a:r>
            <a:endParaRPr lang="en-US" sz="4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846" y="998308"/>
            <a:ext cx="4944141" cy="5071022"/>
          </a:xfrm>
        </p:spPr>
        <p:txBody>
          <a:bodyPr>
            <a:noAutofit/>
          </a:bodyPr>
          <a:lstStyle/>
          <a:p>
            <a:pPr marL="68580" indent="0" algn="ctr">
              <a:spcBef>
                <a:spcPts val="0"/>
              </a:spcBef>
              <a:buNone/>
            </a:pPr>
            <a:r>
              <a:rPr lang="en-US" sz="3600" i="1" dirty="0" smtClean="0"/>
              <a:t>Our purpose today is to finalize the development of JE Moss’ values, vision, and mission statements.  We will also develop rough draft SIP goals for culture, literacy, and numeracy. </a:t>
            </a:r>
            <a:endParaRPr lang="en-US" sz="3600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196" y="2705144"/>
            <a:ext cx="2762250" cy="16573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5" y="6221896"/>
            <a:ext cx="622135" cy="6134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121" y="6221896"/>
            <a:ext cx="1980109" cy="61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Reflecting on the last meeting….</a:t>
            </a:r>
            <a:endParaRPr lang="en-US" dirty="0"/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0" y="1262406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Our last </a:t>
            </a:r>
            <a:r>
              <a:rPr lang="en-US" sz="3200" dirty="0" smtClean="0"/>
              <a:t>time together was </a:t>
            </a:r>
            <a:r>
              <a:rPr lang="en-US" sz="3200" dirty="0" smtClean="0"/>
              <a:t>like…….</a:t>
            </a:r>
            <a:endParaRPr lang="en-US" sz="3200" dirty="0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4966311" y="5752966"/>
            <a:ext cx="2209800" cy="457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>
                <a:solidFill>
                  <a:schemeClr val="tx1"/>
                </a:solidFill>
              </a:rPr>
              <a:t>Because……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" y="1719605"/>
            <a:ext cx="7170420" cy="403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06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6111" y="904183"/>
            <a:ext cx="815664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Collaborative</a:t>
            </a:r>
            <a:r>
              <a:rPr lang="en-US" sz="3200" dirty="0"/>
              <a:t> </a:t>
            </a:r>
            <a:r>
              <a:rPr lang="en-US" sz="3200" b="1" dirty="0">
                <a:solidFill>
                  <a:srgbClr val="0070C0"/>
                </a:solidFill>
              </a:rPr>
              <a:t>Inquiry</a:t>
            </a:r>
            <a:r>
              <a:rPr lang="en-US" sz="3200" dirty="0"/>
              <a:t> is a </a:t>
            </a:r>
            <a:r>
              <a:rPr lang="en-US" sz="3200" b="1" dirty="0">
                <a:solidFill>
                  <a:srgbClr val="0070C0"/>
                </a:solidFill>
              </a:rPr>
              <a:t>data-based team </a:t>
            </a:r>
            <a:r>
              <a:rPr lang="en-US" sz="3200" dirty="0"/>
              <a:t>process that consciously uses the </a:t>
            </a:r>
            <a:r>
              <a:rPr lang="en-US" sz="3200" b="1" dirty="0">
                <a:solidFill>
                  <a:srgbClr val="0070C0"/>
                </a:solidFill>
              </a:rPr>
              <a:t>collaborative learning cycle </a:t>
            </a:r>
            <a:r>
              <a:rPr lang="en-US" sz="3200" dirty="0"/>
              <a:t>(activating and engaging, exploring and discovering, and organizing and integrating) and the </a:t>
            </a:r>
            <a:r>
              <a:rPr lang="en-US" sz="3200" b="1" dirty="0">
                <a:solidFill>
                  <a:srgbClr val="0070C0"/>
                </a:solidFill>
              </a:rPr>
              <a:t>qualities of effective </a:t>
            </a:r>
            <a:r>
              <a:rPr lang="en-US" sz="3200" b="1" dirty="0" smtClean="0">
                <a:solidFill>
                  <a:srgbClr val="0070C0"/>
                </a:solidFill>
              </a:rPr>
              <a:t>groups </a:t>
            </a:r>
            <a:r>
              <a:rPr lang="en-US" sz="3200" dirty="0" smtClean="0"/>
              <a:t>(</a:t>
            </a:r>
            <a:r>
              <a:rPr lang="en-US" sz="3200" dirty="0"/>
              <a:t>fostering a culture of trust, maintaining a clear focus, taking collective responsibility and data-informed decision-making).</a:t>
            </a:r>
          </a:p>
          <a:p>
            <a:pPr algn="ctr"/>
            <a:endParaRPr lang="en-US" sz="3200" dirty="0"/>
          </a:p>
          <a:p>
            <a:pPr algn="ctr"/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39" y="5166360"/>
            <a:ext cx="9157839" cy="16916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47999" y="4889361"/>
            <a:ext cx="4624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MNPS Collaborative Inquiry Community of Practice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38" y="121417"/>
            <a:ext cx="8681171" cy="857250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latin typeface="+mn-lt"/>
                <a:ea typeface="ＭＳ Ｐゴシック" panose="020B0600070205080204" pitchFamily="34" charset="-128"/>
              </a:rPr>
              <a:t>MNPS</a:t>
            </a:r>
            <a:r>
              <a:rPr lang="en-US" sz="2100" dirty="0"/>
              <a:t> </a:t>
            </a:r>
            <a:r>
              <a:rPr lang="en-US" b="1" dirty="0">
                <a:latin typeface="+mn-lt"/>
                <a:ea typeface="ＭＳ Ｐゴシック" panose="020B0600070205080204" pitchFamily="34" charset="-128"/>
              </a:rPr>
              <a:t>Collaborative</a:t>
            </a:r>
            <a:r>
              <a:rPr lang="en-US" sz="2100" dirty="0"/>
              <a:t> </a:t>
            </a:r>
            <a:r>
              <a:rPr lang="en-US" b="1" dirty="0">
                <a:latin typeface="+mn-lt"/>
                <a:ea typeface="ＭＳ Ｐゴシック" panose="020B0600070205080204" pitchFamily="34" charset="-128"/>
              </a:rPr>
              <a:t>Inquiry</a:t>
            </a:r>
          </a:p>
        </p:txBody>
      </p:sp>
    </p:spTree>
    <p:extLst>
      <p:ext uri="{BB962C8B-B14F-4D97-AF65-F5344CB8AC3E}">
        <p14:creationId xmlns:p14="http://schemas.microsoft.com/office/powerpoint/2010/main" val="148580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47" name="Rectangle 2"/>
          <p:cNvSpPr>
            <a:spLocks noGrp="1" noChangeArrowheads="1"/>
          </p:cNvSpPr>
          <p:nvPr>
            <p:ph type="title"/>
          </p:nvPr>
        </p:nvSpPr>
        <p:spPr>
          <a:xfrm>
            <a:off x="396332" y="295585"/>
            <a:ext cx="6598828" cy="4485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dirty="0"/>
              <a:t>Collaborative</a:t>
            </a:r>
            <a:r>
              <a:rPr lang="en-US" b="1" dirty="0" smtClean="0"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n-US" b="1" dirty="0">
                <a:ea typeface="ＭＳ Ｐゴシック" pitchFamily="-84" charset="-128"/>
                <a:cs typeface="ＭＳ Ｐゴシック" pitchFamily="-84" charset="-128"/>
              </a:rPr>
              <a:t>L</a:t>
            </a:r>
            <a:r>
              <a:rPr lang="en-US" b="1" dirty="0" smtClean="0">
                <a:ea typeface="ＭＳ Ｐゴシック" pitchFamily="-84" charset="-128"/>
                <a:cs typeface="ＭＳ Ｐゴシック" pitchFamily="-84" charset="-128"/>
              </a:rPr>
              <a:t>earning Cycle</a:t>
            </a:r>
            <a:endParaRPr lang="en-US" sz="1350" dirty="0">
              <a:ea typeface="ＭＳ Ｐゴシック" pitchFamily="-84" charset="-128"/>
              <a:cs typeface="ＭＳ Ｐゴシック" pitchFamily="-84" charset="-128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31519" y="1131570"/>
            <a:ext cx="7898131" cy="4914900"/>
            <a:chOff x="1152029" y="1780730"/>
            <a:chExt cx="6755035" cy="3819525"/>
          </a:xfrm>
        </p:grpSpPr>
        <p:sp>
          <p:nvSpPr>
            <p:cNvPr id="12" name="Oval 11"/>
            <p:cNvSpPr/>
            <p:nvPr/>
          </p:nvSpPr>
          <p:spPr>
            <a:xfrm>
              <a:off x="1893251" y="1780730"/>
              <a:ext cx="4086225" cy="381952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6" name="Text Box 9"/>
            <p:cNvSpPr txBox="1">
              <a:spLocks noChangeArrowheads="1"/>
            </p:cNvSpPr>
            <p:nvPr/>
          </p:nvSpPr>
          <p:spPr bwMode="auto">
            <a:xfrm>
              <a:off x="4300375" y="1956138"/>
              <a:ext cx="3200399" cy="103874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500" b="1" dirty="0">
                  <a:latin typeface="Arial" pitchFamily="-84" charset="0"/>
                </a:rPr>
                <a:t>Activating and Engaging</a:t>
              </a:r>
            </a:p>
            <a:p>
              <a:pPr eaLnBrk="0" hangingPunct="0">
                <a:buClr>
                  <a:schemeClr val="accent2">
                    <a:lumMod val="75000"/>
                  </a:schemeClr>
                </a:buClr>
                <a:buFont typeface="Arial"/>
                <a:buChar char="•"/>
              </a:pPr>
              <a:r>
                <a:rPr lang="en-US" sz="1500" dirty="0">
                  <a:latin typeface="Arial" pitchFamily="-84" charset="0"/>
                </a:rPr>
                <a:t> </a:t>
              </a:r>
              <a:r>
                <a:rPr lang="en-US" sz="1050" dirty="0">
                  <a:latin typeface="Arial" pitchFamily="-84" charset="0"/>
                </a:rPr>
                <a:t>What assumptions do we bring?</a:t>
              </a:r>
            </a:p>
            <a:p>
              <a:pPr eaLnBrk="0" hangingPunct="0">
                <a:buClr>
                  <a:schemeClr val="accent2">
                    <a:lumMod val="75000"/>
                  </a:schemeClr>
                </a:buClr>
                <a:buFont typeface="Arial"/>
                <a:buChar char="•"/>
              </a:pPr>
              <a:r>
                <a:rPr lang="en-US" sz="1050" dirty="0">
                  <a:latin typeface="Arial" pitchFamily="-84" charset="0"/>
                </a:rPr>
                <a:t> What are some predictions we are making?</a:t>
              </a:r>
            </a:p>
            <a:p>
              <a:pPr eaLnBrk="0" hangingPunct="0">
                <a:buClr>
                  <a:schemeClr val="accent2">
                    <a:lumMod val="75000"/>
                  </a:schemeClr>
                </a:buClr>
                <a:buFont typeface="Arial"/>
                <a:buChar char="•"/>
              </a:pPr>
              <a:r>
                <a:rPr lang="en-US" sz="1050" dirty="0">
                  <a:latin typeface="Arial" pitchFamily="-84" charset="0"/>
                </a:rPr>
                <a:t> What questions are we asking?</a:t>
              </a:r>
            </a:p>
            <a:p>
              <a:pPr eaLnBrk="0" hangingPunct="0">
                <a:buClr>
                  <a:schemeClr val="accent2">
                    <a:lumMod val="75000"/>
                  </a:schemeClr>
                </a:buClr>
                <a:buFont typeface="Arial"/>
                <a:buChar char="•"/>
              </a:pPr>
              <a:r>
                <a:rPr lang="en-US" sz="1050" dirty="0">
                  <a:latin typeface="Arial" pitchFamily="-84" charset="0"/>
                </a:rPr>
                <a:t> What are some possibilities for learning?</a:t>
              </a:r>
            </a:p>
          </p:txBody>
        </p:sp>
        <p:sp>
          <p:nvSpPr>
            <p:cNvPr id="19" name="Text Box 9"/>
            <p:cNvSpPr txBox="1">
              <a:spLocks noChangeArrowheads="1"/>
            </p:cNvSpPr>
            <p:nvPr/>
          </p:nvSpPr>
          <p:spPr bwMode="auto">
            <a:xfrm>
              <a:off x="5230003" y="3971911"/>
              <a:ext cx="2677061" cy="14542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500" b="1" dirty="0">
                  <a:latin typeface="Arial" pitchFamily="-84" charset="0"/>
                </a:rPr>
                <a:t>Exploring and Discovering</a:t>
              </a:r>
            </a:p>
            <a:p>
              <a:pPr eaLnBrk="0" hangingPunct="0">
                <a:buClr>
                  <a:schemeClr val="accent2">
                    <a:lumMod val="75000"/>
                  </a:schemeClr>
                </a:buClr>
                <a:buFont typeface="Arial"/>
                <a:buChar char="•"/>
              </a:pPr>
              <a:r>
                <a:rPr lang="en-US" sz="1050" dirty="0">
                  <a:latin typeface="Arial" pitchFamily="-84" charset="0"/>
                </a:rPr>
                <a:t> What important points seem to pop out?</a:t>
              </a:r>
            </a:p>
            <a:p>
              <a:pPr eaLnBrk="0" hangingPunct="0">
                <a:buClr>
                  <a:schemeClr val="accent2">
                    <a:lumMod val="75000"/>
                  </a:schemeClr>
                </a:buClr>
                <a:buFont typeface="Arial"/>
                <a:buChar char="•"/>
              </a:pPr>
              <a:r>
                <a:rPr lang="en-US" sz="1050" dirty="0">
                  <a:latin typeface="Arial" pitchFamily="-84" charset="0"/>
                </a:rPr>
                <a:t> What patterns, categories, or trends are emerging?</a:t>
              </a:r>
            </a:p>
            <a:p>
              <a:pPr eaLnBrk="0" hangingPunct="0">
                <a:buClr>
                  <a:schemeClr val="accent2">
                    <a:lumMod val="75000"/>
                  </a:schemeClr>
                </a:buClr>
                <a:buFont typeface="Arial"/>
                <a:buChar char="•"/>
              </a:pPr>
              <a:r>
                <a:rPr lang="en-US" sz="1050" dirty="0">
                  <a:latin typeface="Arial" pitchFamily="-84" charset="0"/>
                </a:rPr>
                <a:t> What seems to be surprising or unexpected?</a:t>
              </a:r>
            </a:p>
            <a:p>
              <a:pPr eaLnBrk="0" hangingPunct="0">
                <a:buClr>
                  <a:schemeClr val="accent2">
                    <a:lumMod val="75000"/>
                  </a:schemeClr>
                </a:buClr>
                <a:buFont typeface="Arial"/>
                <a:buChar char="•"/>
              </a:pPr>
              <a:r>
                <a:rPr lang="en-US" sz="1050" dirty="0">
                  <a:latin typeface="Arial" pitchFamily="-84" charset="0"/>
                </a:rPr>
                <a:t> What are some ways we have not yet explored these data?</a:t>
              </a:r>
              <a:endParaRPr lang="en-US" sz="1050" dirty="0"/>
            </a:p>
          </p:txBody>
        </p:sp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1152029" y="2000710"/>
              <a:ext cx="2273540" cy="19389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b="1" dirty="0">
                  <a:latin typeface="Calibri" panose="020F0502020204030204" pitchFamily="34" charset="0"/>
                </a:rPr>
                <a:t>Organizing and Integrating</a:t>
              </a:r>
            </a:p>
            <a:p>
              <a:pPr marL="308610" indent="-257175" eaLnBrk="0" hangingPunct="0">
                <a:buClr>
                  <a:srgbClr val="8CC329"/>
                </a:buClr>
                <a:buFont typeface="Arial" panose="020B0604020202020204" pitchFamily="34" charset="0"/>
                <a:buChar char="•"/>
              </a:pPr>
              <a:r>
                <a:rPr lang="en-US" sz="1050" dirty="0">
                  <a:latin typeface="Calibri" panose="020F0502020204030204" pitchFamily="34" charset="0"/>
                </a:rPr>
                <a:t>What inferences, explanations, or conclusions might we draw?</a:t>
              </a:r>
            </a:p>
            <a:p>
              <a:pPr marL="308610" indent="-257175" eaLnBrk="0" hangingPunct="0">
                <a:buClr>
                  <a:srgbClr val="8CC329"/>
                </a:buClr>
                <a:buFont typeface="Arial" panose="020B0604020202020204" pitchFamily="34" charset="0"/>
                <a:buChar char="•"/>
              </a:pPr>
              <a:r>
                <a:rPr lang="en-US" sz="1050" dirty="0">
                  <a:latin typeface="Calibri" panose="020F0502020204030204" pitchFamily="34" charset="0"/>
                </a:rPr>
                <a:t>What additional data sources might verify our explanations?</a:t>
              </a:r>
            </a:p>
            <a:p>
              <a:pPr marL="308610" indent="-257175" eaLnBrk="0" hangingPunct="0">
                <a:buClr>
                  <a:srgbClr val="8CC329"/>
                </a:buClr>
                <a:buFont typeface="Arial" panose="020B0604020202020204" pitchFamily="34" charset="0"/>
                <a:buChar char="•"/>
              </a:pPr>
              <a:r>
                <a:rPr lang="en-US" sz="1050" dirty="0">
                  <a:latin typeface="Calibri" panose="020F0502020204030204" pitchFamily="34" charset="0"/>
                </a:rPr>
                <a:t>What solutions might we explore?</a:t>
              </a:r>
            </a:p>
            <a:p>
              <a:pPr marL="308610" indent="-257175" eaLnBrk="0" hangingPunct="0">
                <a:buClr>
                  <a:srgbClr val="8CC329"/>
                </a:buClr>
                <a:buFont typeface="Arial" panose="020B0604020202020204" pitchFamily="34" charset="0"/>
                <a:buChar char="•"/>
              </a:pPr>
              <a:r>
                <a:rPr lang="en-US" sz="1050" dirty="0">
                  <a:latin typeface="Calibri" panose="020F0502020204030204" pitchFamily="34" charset="0"/>
                </a:rPr>
                <a:t>What data will we need to guide implementation?</a:t>
              </a:r>
            </a:p>
          </p:txBody>
        </p:sp>
        <p:grpSp>
          <p:nvGrpSpPr>
            <p:cNvPr id="2" name="Group 14"/>
            <p:cNvGrpSpPr/>
            <p:nvPr/>
          </p:nvGrpSpPr>
          <p:grpSpPr>
            <a:xfrm>
              <a:off x="2482307" y="2514601"/>
              <a:ext cx="2668494" cy="2287190"/>
              <a:chOff x="2995208" y="1979613"/>
              <a:chExt cx="3557992" cy="3049587"/>
            </a:xfrm>
          </p:grpSpPr>
          <p:grpSp>
            <p:nvGrpSpPr>
              <p:cNvPr id="3" name="Group 12"/>
              <p:cNvGrpSpPr/>
              <p:nvPr/>
            </p:nvGrpSpPr>
            <p:grpSpPr>
              <a:xfrm>
                <a:off x="2995208" y="1979613"/>
                <a:ext cx="3557992" cy="3049587"/>
                <a:chOff x="2743200" y="1979613"/>
                <a:chExt cx="3557992" cy="3049587"/>
              </a:xfrm>
            </p:grpSpPr>
            <p:sp>
              <p:nvSpPr>
                <p:cNvPr id="193539" name="AutoShape 3"/>
                <p:cNvSpPr>
                  <a:spLocks noChangeArrowheads="1"/>
                </p:cNvSpPr>
                <p:nvPr/>
              </p:nvSpPr>
              <p:spPr bwMode="auto">
                <a:xfrm>
                  <a:off x="3124200" y="2209800"/>
                  <a:ext cx="3007659" cy="25146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1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93540" name="Line 4"/>
                <p:cNvSpPr>
                  <a:spLocks noChangeShapeType="1"/>
                </p:cNvSpPr>
                <p:nvPr/>
              </p:nvSpPr>
              <p:spPr bwMode="auto">
                <a:xfrm flipH="1">
                  <a:off x="2743200" y="4724400"/>
                  <a:ext cx="38100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93541" name="Line 5"/>
                <p:cNvSpPr>
                  <a:spLocks noChangeShapeType="1"/>
                </p:cNvSpPr>
                <p:nvPr/>
              </p:nvSpPr>
              <p:spPr bwMode="auto">
                <a:xfrm>
                  <a:off x="6131859" y="4724400"/>
                  <a:ext cx="169333" cy="30480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93543" name="Line 7"/>
                <p:cNvSpPr>
                  <a:spLocks noChangeShapeType="1"/>
                </p:cNvSpPr>
                <p:nvPr/>
              </p:nvSpPr>
              <p:spPr bwMode="auto">
                <a:xfrm flipV="1">
                  <a:off x="4585335" y="1979613"/>
                  <a:ext cx="179070" cy="29845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</a:bodyPr>
                <a:lstStyle/>
                <a:p>
                  <a:endParaRPr lang="en-US" sz="1350" baseline="-25000" dirty="0"/>
                </a:p>
              </p:txBody>
            </p:sp>
          </p:grpSp>
          <p:sp>
            <p:nvSpPr>
              <p:cNvPr id="193542" name="Text Box 6"/>
              <p:cNvSpPr txBox="1">
                <a:spLocks noChangeArrowheads="1"/>
              </p:cNvSpPr>
              <p:nvPr/>
            </p:nvSpPr>
            <p:spPr bwMode="auto">
              <a:xfrm>
                <a:off x="3962400" y="3041056"/>
                <a:ext cx="1752600" cy="16466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350" dirty="0">
                    <a:latin typeface="Tahoma" pitchFamily="-84" charset="0"/>
                  </a:rPr>
                  <a:t>Managing</a:t>
                </a:r>
              </a:p>
              <a:p>
                <a:pPr algn="ctr">
                  <a:spcBef>
                    <a:spcPct val="50000"/>
                  </a:spcBef>
                </a:pPr>
                <a:r>
                  <a:rPr lang="en-US" sz="1350" dirty="0">
                    <a:latin typeface="Tahoma" pitchFamily="-84" charset="0"/>
                  </a:rPr>
                  <a:t>Modeling</a:t>
                </a:r>
              </a:p>
              <a:p>
                <a:pPr algn="ctr">
                  <a:spcBef>
                    <a:spcPct val="50000"/>
                  </a:spcBef>
                </a:pPr>
                <a:r>
                  <a:rPr lang="en-US" sz="1350" dirty="0">
                    <a:latin typeface="Tahoma" pitchFamily="-84" charset="0"/>
                  </a:rPr>
                  <a:t>Mediating</a:t>
                </a:r>
              </a:p>
              <a:p>
                <a:pPr algn="ctr">
                  <a:spcBef>
                    <a:spcPct val="50000"/>
                  </a:spcBef>
                </a:pPr>
                <a:r>
                  <a:rPr lang="en-US" sz="1350" dirty="0">
                    <a:latin typeface="Tahoma" pitchFamily="-84" charset="0"/>
                  </a:rPr>
                  <a:t>Monitoring</a:t>
                </a:r>
              </a:p>
            </p:txBody>
          </p:sp>
        </p:grpSp>
      </p:grp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891309" y="6356288"/>
            <a:ext cx="6179021" cy="2539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050" dirty="0">
                <a:latin typeface="Arial" pitchFamily="-84" charset="0"/>
              </a:rPr>
              <a:t>--Lipton, L. &amp; Wellman, B. (2012). </a:t>
            </a:r>
            <a:r>
              <a:rPr lang="en-US" sz="1050" i="1" dirty="0">
                <a:latin typeface="Arial" pitchFamily="-84" charset="0"/>
              </a:rPr>
              <a:t>Got data? Now what? </a:t>
            </a:r>
            <a:r>
              <a:rPr lang="en-US" sz="1050" dirty="0">
                <a:latin typeface="Arial" pitchFamily="-84" charset="0"/>
              </a:rPr>
              <a:t>Bloomington, IN: Solution Tree, Inc.</a:t>
            </a:r>
          </a:p>
        </p:txBody>
      </p:sp>
    </p:spTree>
    <p:extLst>
      <p:ext uri="{BB962C8B-B14F-4D97-AF65-F5344CB8AC3E}">
        <p14:creationId xmlns:p14="http://schemas.microsoft.com/office/powerpoint/2010/main" val="10242320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12376" y="140073"/>
            <a:ext cx="70664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ea typeface="ＭＳ Ｐゴシック" panose="020B0600070205080204" pitchFamily="34" charset="-128"/>
                <a:cs typeface="+mj-cs"/>
              </a:rPr>
              <a:t>Exploring and Discovering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2376" y="1075513"/>
            <a:ext cx="79806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3600" dirty="0" smtClean="0"/>
              <a:t>Data Warehouse: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sz="3600" dirty="0" smtClean="0"/>
              <a:t>Assessment </a:t>
            </a:r>
            <a:r>
              <a:rPr lang="en-US" sz="3600" dirty="0" smtClean="0">
                <a:sym typeface="Wingdings" panose="05000000000000000000" pitchFamily="2" charset="2"/>
              </a:rPr>
              <a:t> </a:t>
            </a:r>
            <a:r>
              <a:rPr lang="en-US" sz="3600" dirty="0" err="1" smtClean="0"/>
              <a:t>Aimsweb</a:t>
            </a:r>
            <a:r>
              <a:rPr lang="en-US" sz="3600" dirty="0" smtClean="0"/>
              <a:t>-TLA Composite (Math and Reading) </a:t>
            </a:r>
            <a:endParaRPr lang="en-US" sz="3600" dirty="0"/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sz="3600" dirty="0" smtClean="0"/>
              <a:t>Assessment </a:t>
            </a:r>
            <a:r>
              <a:rPr lang="en-US" sz="3600" dirty="0" smtClean="0">
                <a:sym typeface="Wingdings" panose="05000000000000000000" pitchFamily="2" charset="2"/>
              </a:rPr>
              <a:t> </a:t>
            </a:r>
            <a:r>
              <a:rPr lang="en-US" sz="3600" dirty="0" smtClean="0"/>
              <a:t>TCAP Three Year Comparison</a:t>
            </a:r>
            <a:endParaRPr lang="en-US" sz="36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3600" dirty="0" smtClean="0"/>
              <a:t>Other??</a:t>
            </a:r>
            <a:endParaRPr lang="en-US" sz="36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1026" name="Picture 2" descr="dataWarehouse-logo_out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031" y="3337670"/>
            <a:ext cx="3925118" cy="259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765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79" y="218661"/>
            <a:ext cx="4078765" cy="579428"/>
          </a:xfrm>
        </p:spPr>
        <p:txBody>
          <a:bodyPr>
            <a:noAutofit/>
          </a:bodyPr>
          <a:lstStyle/>
          <a:p>
            <a:pPr algn="l"/>
            <a:r>
              <a:rPr lang="en-US" sz="4000" dirty="0"/>
              <a:t>Guiding</a:t>
            </a:r>
            <a:r>
              <a:rPr lang="en-US" sz="2100" dirty="0"/>
              <a:t> </a:t>
            </a:r>
            <a:r>
              <a:rPr lang="en-US" sz="4000" dirty="0"/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843" y="983974"/>
            <a:ext cx="8696739" cy="5267739"/>
          </a:xfrm>
        </p:spPr>
        <p:txBody>
          <a:bodyPr>
            <a:normAutofit/>
          </a:bodyPr>
          <a:lstStyle/>
          <a:p>
            <a:pPr marL="428625" indent="-428625"/>
            <a:r>
              <a:rPr lang="en-US" sz="3600" dirty="0"/>
              <a:t>What important points seem to pop out?</a:t>
            </a:r>
          </a:p>
          <a:p>
            <a:pPr marL="428625" indent="-428625"/>
            <a:r>
              <a:rPr lang="en-US" sz="3600" dirty="0"/>
              <a:t>What patterns, categories, or trends are emerging?</a:t>
            </a:r>
          </a:p>
          <a:p>
            <a:pPr marL="428625" indent="-428625"/>
            <a:r>
              <a:rPr lang="en-US" sz="3600" dirty="0"/>
              <a:t>What seems to be surprising or unexpected?</a:t>
            </a:r>
          </a:p>
          <a:p>
            <a:pPr marL="428625" indent="-428625"/>
            <a:r>
              <a:rPr lang="en-US" sz="3600" dirty="0"/>
              <a:t>What are some questions this data generates?</a:t>
            </a:r>
          </a:p>
        </p:txBody>
      </p:sp>
      <p:sp>
        <p:nvSpPr>
          <p:cNvPr id="8" name="Rectangle 7"/>
          <p:cNvSpPr/>
          <p:nvPr/>
        </p:nvSpPr>
        <p:spPr>
          <a:xfrm>
            <a:off x="4174436" y="5348828"/>
            <a:ext cx="4005468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Because</a:t>
            </a:r>
          </a:p>
        </p:txBody>
      </p:sp>
      <p:sp>
        <p:nvSpPr>
          <p:cNvPr id="7" name="Multiply 6"/>
          <p:cNvSpPr/>
          <p:nvPr/>
        </p:nvSpPr>
        <p:spPr bwMode="auto">
          <a:xfrm>
            <a:off x="4691270" y="5293648"/>
            <a:ext cx="2971800" cy="802856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08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42288"/>
            <a:ext cx="7151282" cy="1143000"/>
          </a:xfrm>
        </p:spPr>
        <p:txBody>
          <a:bodyPr/>
          <a:lstStyle/>
          <a:p>
            <a:pPr algn="l"/>
            <a:r>
              <a:rPr lang="en-US" dirty="0" smtClean="0"/>
              <a:t>Break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29" y="1100712"/>
            <a:ext cx="7541919" cy="502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6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28230"/>
            <a:ext cx="4812030" cy="4640263"/>
          </a:xfrm>
        </p:spPr>
        <p:txBody>
          <a:bodyPr/>
          <a:lstStyle/>
          <a:p>
            <a:r>
              <a:rPr lang="en-US" dirty="0" smtClean="0"/>
              <a:t>Each person has a word card.</a:t>
            </a:r>
          </a:p>
          <a:p>
            <a:r>
              <a:rPr lang="en-US" dirty="0" smtClean="0"/>
              <a:t>On the signal, please find your antonym.</a:t>
            </a:r>
          </a:p>
          <a:p>
            <a:r>
              <a:rPr lang="en-US" dirty="0" smtClean="0"/>
              <a:t>Sit with another antonym pair, so that each table is a quad.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42288"/>
            <a:ext cx="7151282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Change of Scenery--Antonyms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6895" y="1100712"/>
            <a:ext cx="3008034" cy="2224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895" y="3661032"/>
            <a:ext cx="3008034" cy="22074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09135" y="6204726"/>
            <a:ext cx="1520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Connell,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1323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REL-AP">
  <a:themeElements>
    <a:clrScheme name="CNA REL Ppt">
      <a:dk1>
        <a:sysClr val="windowText" lastClr="000000"/>
      </a:dk1>
      <a:lt1>
        <a:sysClr val="window" lastClr="FFFFFF"/>
      </a:lt1>
      <a:dk2>
        <a:srgbClr val="0070C3"/>
      </a:dk2>
      <a:lt2>
        <a:srgbClr val="E4E9EF"/>
      </a:lt2>
      <a:accent1>
        <a:srgbClr val="0070C3"/>
      </a:accent1>
      <a:accent2>
        <a:srgbClr val="E4E9EF"/>
      </a:accent2>
      <a:accent3>
        <a:srgbClr val="8CC229"/>
      </a:accent3>
      <a:accent4>
        <a:srgbClr val="BFBFBF"/>
      </a:accent4>
      <a:accent5>
        <a:srgbClr val="8CC229"/>
      </a:accent5>
      <a:accent6>
        <a:srgbClr val="758085"/>
      </a:accent6>
      <a:hlink>
        <a:srgbClr val="0070C3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NA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NA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NA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NA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NA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NA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NA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NA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NA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NA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NA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NA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11932</TotalTime>
  <Words>852</Words>
  <Application>Microsoft Macintosh PowerPoint</Application>
  <PresentationFormat>On-screen Show (4:3)</PresentationFormat>
  <Paragraphs>122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Helvetica</vt:lpstr>
      <vt:lpstr>ＭＳ Ｐゴシック</vt:lpstr>
      <vt:lpstr>Tahoma</vt:lpstr>
      <vt:lpstr>Times New Roman</vt:lpstr>
      <vt:lpstr>Wingdings</vt:lpstr>
      <vt:lpstr>Wingdings 2</vt:lpstr>
      <vt:lpstr>Office Theme</vt:lpstr>
      <vt:lpstr>REL-AP</vt:lpstr>
      <vt:lpstr>PowerPoint Presentation</vt:lpstr>
      <vt:lpstr>PowerPoint Presentation</vt:lpstr>
      <vt:lpstr>Reflecting on the last meeting….</vt:lpstr>
      <vt:lpstr>MNPS Collaborative Inquiry</vt:lpstr>
      <vt:lpstr>Collaborative Learning Cycle</vt:lpstr>
      <vt:lpstr>PowerPoint Presentation</vt:lpstr>
      <vt:lpstr>Guiding Questions</vt:lpstr>
      <vt:lpstr>Break</vt:lpstr>
      <vt:lpstr>Change of Scenery--Antonyms</vt:lpstr>
      <vt:lpstr>Organizing and Integrating</vt:lpstr>
      <vt:lpstr>PowerPoint Presentation</vt:lpstr>
      <vt:lpstr>Effective Goals are SMART</vt:lpstr>
      <vt:lpstr>PowerPoint Presentation</vt:lpstr>
      <vt:lpstr>Next Steps</vt:lpstr>
      <vt:lpstr>Feedback </vt:lpstr>
      <vt:lpstr>MNPS Collaborative Inquiry Toolkit</vt:lpstr>
      <vt:lpstr>References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Jenny</dc:creator>
  <cp:lastModifiedBy>Johnson, Margie L</cp:lastModifiedBy>
  <cp:revision>255</cp:revision>
  <cp:lastPrinted>2016-01-20T15:29:11Z</cp:lastPrinted>
  <dcterms:created xsi:type="dcterms:W3CDTF">2014-03-03T17:32:30Z</dcterms:created>
  <dcterms:modified xsi:type="dcterms:W3CDTF">2016-07-25T12:38:13Z</dcterms:modified>
</cp:coreProperties>
</file>