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9"/>
  </p:notesMasterIdLst>
  <p:handoutMasterIdLst>
    <p:handoutMasterId r:id="rId20"/>
  </p:handoutMasterIdLst>
  <p:sldIdLst>
    <p:sldId id="256" r:id="rId6"/>
    <p:sldId id="257" r:id="rId7"/>
    <p:sldId id="261" r:id="rId8"/>
    <p:sldId id="315" r:id="rId9"/>
    <p:sldId id="288" r:id="rId10"/>
    <p:sldId id="311" r:id="rId11"/>
    <p:sldId id="316" r:id="rId12"/>
    <p:sldId id="318" r:id="rId13"/>
    <p:sldId id="319" r:id="rId14"/>
    <p:sldId id="320" r:id="rId15"/>
    <p:sldId id="321" r:id="rId16"/>
    <p:sldId id="295" r:id="rId17"/>
    <p:sldId id="28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son, Margie L" initials="JML" lastIdx="1" clrIdx="0">
    <p:extLst/>
  </p:cmAuthor>
  <p:cmAuthor id="2" name="Johnson, Margie L" initials="JML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A"/>
    <a:srgbClr val="0D80AC"/>
    <a:srgbClr val="0053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35" autoAdjust="0"/>
    <p:restoredTop sz="80814"/>
  </p:normalViewPr>
  <p:slideViewPr>
    <p:cSldViewPr snapToGrid="0">
      <p:cViewPr varScale="1">
        <p:scale>
          <a:sx n="77" d="100"/>
          <a:sy n="77" d="100"/>
        </p:scale>
        <p:origin x="2560" y="184"/>
      </p:cViewPr>
      <p:guideLst>
        <p:guide orient="horz" pos="2160"/>
        <p:guide pos="2880"/>
      </p:guideLst>
    </p:cSldViewPr>
  </p:slideViewPr>
  <p:notesTextViewPr>
    <p:cViewPr>
      <p:scale>
        <a:sx n="1" d="1"/>
        <a:sy n="1" d="1"/>
      </p:scale>
      <p:origin x="0" y="0"/>
    </p:cViewPr>
  </p:notesTextViewPr>
  <p:sorterViewPr>
    <p:cViewPr>
      <p:scale>
        <a:sx n="100" d="100"/>
        <a:sy n="100" d="100"/>
      </p:scale>
      <p:origin x="0" y="-196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handoutMaster" Target="handoutMasters/handoutMaster1.xml"/><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5ADFBB5-9AC7-434D-B3F4-1054359B702F}" type="datetimeFigureOut">
              <a:rPr lang="en-US" smtClean="0"/>
              <a:t>1/18/18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BA38AD7-4808-4FDE-B7E3-E53835233268}" type="slidenum">
              <a:rPr lang="en-US" smtClean="0"/>
              <a:t>‹#›</a:t>
            </a:fld>
            <a:endParaRPr lang="en-US"/>
          </a:p>
        </p:txBody>
      </p:sp>
    </p:spTree>
    <p:extLst>
      <p:ext uri="{BB962C8B-B14F-4D97-AF65-F5344CB8AC3E}">
        <p14:creationId xmlns:p14="http://schemas.microsoft.com/office/powerpoint/2010/main" val="2714590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56451B5-4302-4DC3-AC11-9EE9B24E6BF8}" type="datetimeFigureOut">
              <a:rPr lang="en-US" smtClean="0"/>
              <a:t>1/18/18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A91331-34DD-4BE9-B285-EAB004F145D3}" type="slidenum">
              <a:rPr lang="en-US" smtClean="0"/>
              <a:t>‹#›</a:t>
            </a:fld>
            <a:endParaRPr lang="en-US"/>
          </a:p>
        </p:txBody>
      </p:sp>
    </p:spTree>
    <p:extLst>
      <p:ext uri="{BB962C8B-B14F-4D97-AF65-F5344CB8AC3E}">
        <p14:creationId xmlns:p14="http://schemas.microsoft.com/office/powerpoint/2010/main" val="873410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91331-34DD-4BE9-B285-EAB004F145D3}" type="slidenum">
              <a:rPr lang="en-US" smtClean="0"/>
              <a:t>3</a:t>
            </a:fld>
            <a:endParaRPr lang="en-US"/>
          </a:p>
        </p:txBody>
      </p:sp>
    </p:spTree>
    <p:extLst>
      <p:ext uri="{BB962C8B-B14F-4D97-AF65-F5344CB8AC3E}">
        <p14:creationId xmlns:p14="http://schemas.microsoft.com/office/powerpoint/2010/main" val="3080569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Reiterate</a:t>
            </a:r>
            <a:r>
              <a:rPr lang="en-US" baseline="0" dirty="0" smtClean="0"/>
              <a:t> that when they look at the data, they are to only make observations, aka facts.  Not inferences, or yeah, but</a:t>
            </a:r>
            <a:r>
              <a:rPr lang="mr-IN" baseline="0" dirty="0" smtClean="0"/>
              <a:t>…</a:t>
            </a:r>
            <a:r>
              <a:rPr lang="en-US" baseline="0" dirty="0" smtClean="0"/>
              <a:t>.. or explanations.</a:t>
            </a:r>
            <a:endParaRPr lang="en-US" dirty="0"/>
          </a:p>
        </p:txBody>
      </p:sp>
      <p:sp>
        <p:nvSpPr>
          <p:cNvPr id="4" name="Slide Number Placeholder 3"/>
          <p:cNvSpPr>
            <a:spLocks noGrp="1"/>
          </p:cNvSpPr>
          <p:nvPr>
            <p:ph type="sldNum" sz="quarter" idx="10"/>
          </p:nvPr>
        </p:nvSpPr>
        <p:spPr/>
        <p:txBody>
          <a:bodyPr/>
          <a:lstStyle/>
          <a:p>
            <a:fld id="{346949F2-E21A-4463-8ADD-E8EC420F7EEC}" type="slidenum">
              <a:rPr lang="en-US" smtClean="0"/>
              <a:pPr/>
              <a:t>5</a:t>
            </a:fld>
            <a:endParaRPr lang="en-US"/>
          </a:p>
        </p:txBody>
      </p:sp>
    </p:spTree>
    <p:extLst>
      <p:ext uri="{BB962C8B-B14F-4D97-AF65-F5344CB8AC3E}">
        <p14:creationId xmlns:p14="http://schemas.microsoft.com/office/powerpoint/2010/main" val="407882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Now that we have activated</a:t>
            </a:r>
            <a:r>
              <a:rPr lang="en-US" baseline="0" dirty="0" smtClean="0"/>
              <a:t>, engaged, explored, and discovered observations about the data, let’s begin organizing and integrating the data to generate theory.  During this phase, we move from problem finding to problem solving.  When looking at causation, theories fall into these five causal categories----</a:t>
            </a:r>
          </a:p>
          <a:p>
            <a:pPr defTabSz="931774">
              <a:defRPr/>
            </a:pPr>
            <a:endParaRPr lang="en-US" baseline="0" dirty="0" smtClean="0"/>
          </a:p>
          <a:p>
            <a:pPr defTabSz="931774">
              <a:defRPr/>
            </a:pPr>
            <a:r>
              <a:rPr lang="en-US" baseline="0" dirty="0" smtClean="0"/>
              <a:t>Let’s take few minutes to work in your small groups to complete the Theories of Causation worksheets.</a:t>
            </a:r>
          </a:p>
        </p:txBody>
      </p:sp>
      <p:sp>
        <p:nvSpPr>
          <p:cNvPr id="4" name="Slide Number Placeholder 3"/>
          <p:cNvSpPr>
            <a:spLocks noGrp="1"/>
          </p:cNvSpPr>
          <p:nvPr>
            <p:ph type="sldNum" sz="quarter" idx="10"/>
          </p:nvPr>
        </p:nvSpPr>
        <p:spPr/>
        <p:txBody>
          <a:bodyPr/>
          <a:lstStyle/>
          <a:p>
            <a:fld id="{3A8B0CFB-0DC7-4848-960D-349FF135B913}" type="slidenum">
              <a:rPr lang="en-US" smtClean="0"/>
              <a:t>8</a:t>
            </a:fld>
            <a:endParaRPr lang="en-US"/>
          </a:p>
        </p:txBody>
      </p:sp>
    </p:spTree>
    <p:extLst>
      <p:ext uri="{BB962C8B-B14F-4D97-AF65-F5344CB8AC3E}">
        <p14:creationId xmlns:p14="http://schemas.microsoft.com/office/powerpoint/2010/main" val="227665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 then small group and share out</a:t>
            </a:r>
            <a:r>
              <a:rPr lang="en-US" baseline="0" dirty="0" smtClean="0"/>
              <a:t> theories</a:t>
            </a:r>
            <a:r>
              <a:rPr lang="mr-IN" baseline="0" dirty="0" smtClean="0"/>
              <a: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DA91331-34DD-4BE9-B285-EAB004F145D3}" type="slidenum">
              <a:rPr lang="en-US" smtClean="0"/>
              <a:t>9</a:t>
            </a:fld>
            <a:endParaRPr lang="en-US"/>
          </a:p>
        </p:txBody>
      </p:sp>
    </p:spTree>
    <p:extLst>
      <p:ext uri="{BB962C8B-B14F-4D97-AF65-F5344CB8AC3E}">
        <p14:creationId xmlns:p14="http://schemas.microsoft.com/office/powerpoint/2010/main" val="1526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time is running out</a:t>
            </a:r>
            <a:r>
              <a:rPr lang="mr-IN" dirty="0" smtClean="0"/>
              <a:t>…</a:t>
            </a:r>
            <a:r>
              <a:rPr lang="en-US" dirty="0" smtClean="0"/>
              <a:t>..You can compile the “votes” after the meeting</a:t>
            </a:r>
            <a:r>
              <a:rPr lang="en-US" baseline="0" dirty="0" smtClean="0"/>
              <a:t> to identify the top 1-2 areas.</a:t>
            </a:r>
          </a:p>
          <a:p>
            <a:endParaRPr lang="en-US" dirty="0"/>
          </a:p>
        </p:txBody>
      </p:sp>
      <p:sp>
        <p:nvSpPr>
          <p:cNvPr id="4" name="Slide Number Placeholder 3"/>
          <p:cNvSpPr>
            <a:spLocks noGrp="1"/>
          </p:cNvSpPr>
          <p:nvPr>
            <p:ph type="sldNum" sz="quarter" idx="10"/>
          </p:nvPr>
        </p:nvSpPr>
        <p:spPr/>
        <p:txBody>
          <a:bodyPr/>
          <a:lstStyle/>
          <a:p>
            <a:fld id="{3DA91331-34DD-4BE9-B285-EAB004F145D3}" type="slidenum">
              <a:rPr lang="en-US" smtClean="0"/>
              <a:t>10</a:t>
            </a:fld>
            <a:endParaRPr lang="en-US"/>
          </a:p>
        </p:txBody>
      </p:sp>
    </p:spTree>
    <p:extLst>
      <p:ext uri="{BB962C8B-B14F-4D97-AF65-F5344CB8AC3E}">
        <p14:creationId xmlns:p14="http://schemas.microsoft.com/office/powerpoint/2010/main" val="625828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91331-34DD-4BE9-B285-EAB004F145D3}" type="slidenum">
              <a:rPr lang="en-US" smtClean="0"/>
              <a:t>11</a:t>
            </a:fld>
            <a:endParaRPr lang="en-US"/>
          </a:p>
        </p:txBody>
      </p:sp>
    </p:spTree>
    <p:extLst>
      <p:ext uri="{BB962C8B-B14F-4D97-AF65-F5344CB8AC3E}">
        <p14:creationId xmlns:p14="http://schemas.microsoft.com/office/powerpoint/2010/main" val="1753471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Title 4.png"/>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2" name="Title 1"/>
          <p:cNvSpPr>
            <a:spLocks noGrp="1"/>
          </p:cNvSpPr>
          <p:nvPr>
            <p:ph type="ctrTitle"/>
          </p:nvPr>
        </p:nvSpPr>
        <p:spPr>
          <a:xfrm>
            <a:off x="943246" y="-5108"/>
            <a:ext cx="7772400" cy="2387600"/>
          </a:xfrm>
        </p:spPr>
        <p:txBody>
          <a:bodyPr anchor="b"/>
          <a:lstStyle>
            <a:lvl1pPr algn="ctr">
              <a:defRPr sz="5400" b="1">
                <a:solidFill>
                  <a:srgbClr val="007FAA"/>
                </a:solidFill>
                <a:latin typeface="Arial Black" panose="020B0A040201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12054" y="2964484"/>
            <a:ext cx="7703592"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952166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Title 4.png"/>
          <p:cNvPicPr/>
          <p:nvPr userDrawn="1"/>
        </p:nvPicPr>
        <p:blipFill>
          <a:blip r:embed="rId2">
            <a:extLst>
              <a:ext uri="{28A0092B-C50C-407E-A947-70E740481C1C}">
                <a14:useLocalDpi xmlns:a14="http://schemas.microsoft.com/office/drawing/2010/main" val="0"/>
              </a:ext>
            </a:extLst>
          </a:blip>
          <a:stretch>
            <a:fillRect/>
          </a:stretch>
        </p:blipFill>
        <p:spPr>
          <a:xfrm>
            <a:off x="0" y="9144"/>
            <a:ext cx="9144000" cy="6848856"/>
          </a:xfrm>
          <a:prstGeom prst="rect">
            <a:avLst/>
          </a:prstGeom>
          <a:noFill/>
          <a:ln>
            <a:noFill/>
          </a:ln>
        </p:spPr>
      </p:pic>
      <p:sp>
        <p:nvSpPr>
          <p:cNvPr id="2" name="Title 1"/>
          <p:cNvSpPr>
            <a:spLocks noGrp="1"/>
          </p:cNvSpPr>
          <p:nvPr>
            <p:ph type="title"/>
          </p:nvPr>
        </p:nvSpPr>
        <p:spPr>
          <a:xfrm>
            <a:off x="0" y="347472"/>
            <a:ext cx="9144000" cy="759763"/>
          </a:xfrm>
        </p:spPr>
        <p:txBody>
          <a:bodyPr>
            <a:normAutofit/>
          </a:bodyPr>
          <a:lstStyle>
            <a:lvl1pPr algn="l">
              <a:defRPr sz="3600" b="0" i="0" baseline="0">
                <a:solidFill>
                  <a:srgbClr val="007FAA"/>
                </a:solidFill>
                <a:latin typeface="Arial Black" panose="020B0A040201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752084"/>
            <a:ext cx="7886700" cy="4351338"/>
          </a:xfrm>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905141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ith picture">
    <p:spTree>
      <p:nvGrpSpPr>
        <p:cNvPr id="1" name=""/>
        <p:cNvGrpSpPr/>
        <p:nvPr/>
      </p:nvGrpSpPr>
      <p:grpSpPr>
        <a:xfrm>
          <a:off x="0" y="0"/>
          <a:ext cx="0" cy="0"/>
          <a:chOff x="0" y="0"/>
          <a:chExt cx="0" cy="0"/>
        </a:xfrm>
      </p:grpSpPr>
      <p:pic>
        <p:nvPicPr>
          <p:cNvPr id="5" name="Title 4.png"/>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Picture Placeholder 2"/>
          <p:cNvSpPr>
            <a:spLocks noGrp="1" noChangeAspect="1"/>
          </p:cNvSpPr>
          <p:nvPr>
            <p:ph type="pic" idx="1"/>
          </p:nvPr>
        </p:nvSpPr>
        <p:spPr>
          <a:xfrm>
            <a:off x="616969" y="1741940"/>
            <a:ext cx="3065345" cy="4372054"/>
          </a:xfrm>
        </p:spPr>
        <p:txBody>
          <a:bodyPr anchor="t">
            <a:normAutofit/>
          </a:bodyPr>
          <a:lstStyle>
            <a:lvl1pPr marL="0" indent="0">
              <a:buNone/>
              <a:defRPr sz="24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itle 1"/>
          <p:cNvSpPr>
            <a:spLocks noGrp="1"/>
          </p:cNvSpPr>
          <p:nvPr>
            <p:ph type="title"/>
          </p:nvPr>
        </p:nvSpPr>
        <p:spPr>
          <a:xfrm>
            <a:off x="0" y="354888"/>
            <a:ext cx="9144000" cy="785755"/>
          </a:xfrm>
        </p:spPr>
        <p:txBody>
          <a:bodyPr>
            <a:normAutofit/>
          </a:bodyPr>
          <a:lstStyle>
            <a:lvl1pPr>
              <a:defRPr sz="3600" b="1">
                <a:solidFill>
                  <a:srgbClr val="007FAA"/>
                </a:solidFill>
                <a:latin typeface="Arial Black" panose="020B0A04020102020204" pitchFamily="34" charset="0"/>
              </a:defRPr>
            </a:lvl1pPr>
          </a:lstStyle>
          <a:p>
            <a:r>
              <a:rPr lang="en-US" dirty="0" smtClean="0"/>
              <a:t>Click to edit Master title style</a:t>
            </a:r>
            <a:endParaRPr lang="en-US" dirty="0"/>
          </a:p>
        </p:txBody>
      </p:sp>
      <p:sp>
        <p:nvSpPr>
          <p:cNvPr id="6" name="Content Placeholder 2"/>
          <p:cNvSpPr>
            <a:spLocks noGrp="1"/>
          </p:cNvSpPr>
          <p:nvPr>
            <p:ph idx="10"/>
          </p:nvPr>
        </p:nvSpPr>
        <p:spPr>
          <a:xfrm>
            <a:off x="3814118" y="1741940"/>
            <a:ext cx="4701231" cy="4372877"/>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179559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pic>
        <p:nvPicPr>
          <p:cNvPr id="11" name="Title 4.png"/>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2" name="Title 1"/>
          <p:cNvSpPr>
            <a:spLocks noGrp="1"/>
          </p:cNvSpPr>
          <p:nvPr>
            <p:ph type="ctrTitle"/>
          </p:nvPr>
        </p:nvSpPr>
        <p:spPr>
          <a:xfrm>
            <a:off x="685800" y="288442"/>
            <a:ext cx="7772400" cy="2387600"/>
          </a:xfrm>
        </p:spPr>
        <p:txBody>
          <a:bodyPr anchor="b"/>
          <a:lstStyle>
            <a:lvl1pPr algn="ctr">
              <a:defRPr sz="5400" b="1">
                <a:solidFill>
                  <a:srgbClr val="007FAA"/>
                </a:solidFill>
                <a:latin typeface="Arial Black" panose="020B0A040201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221936"/>
            <a:ext cx="7703592"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39585091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Title 4.png"/>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1368076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DDF3B-460B-4496-BD70-8AF51869F9D5}" type="datetimeFigureOut">
              <a:rPr lang="en-US" smtClean="0"/>
              <a:t>1/18/18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A2E63-D34A-4203-987D-6B2C152B1A51}" type="slidenum">
              <a:rPr lang="en-US" smtClean="0"/>
              <a:t>‹#›</a:t>
            </a:fld>
            <a:endParaRPr lang="en-US"/>
          </a:p>
        </p:txBody>
      </p:sp>
    </p:spTree>
    <p:extLst>
      <p:ext uri="{BB962C8B-B14F-4D97-AF65-F5344CB8AC3E}">
        <p14:creationId xmlns:p14="http://schemas.microsoft.com/office/powerpoint/2010/main" val="1758203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7"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 Id="rId3" Type="http://schemas.openxmlformats.org/officeDocument/2006/relationships/image" Target="../media/image16.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3246" y="1291763"/>
            <a:ext cx="7772400" cy="1596396"/>
          </a:xfrm>
        </p:spPr>
        <p:txBody>
          <a:bodyPr>
            <a:normAutofit fontScale="90000"/>
          </a:bodyPr>
          <a:lstStyle/>
          <a:p>
            <a:r>
              <a:rPr lang="en-US" dirty="0" smtClean="0"/>
              <a:t>Lakeview Elem</a:t>
            </a:r>
            <a:br>
              <a:rPr lang="en-US" dirty="0" smtClean="0"/>
            </a:br>
            <a:r>
              <a:rPr lang="en-US" dirty="0" smtClean="0"/>
              <a:t>Leadership Team Meeting</a:t>
            </a:r>
            <a:endParaRPr lang="en-US" dirty="0"/>
          </a:p>
        </p:txBody>
      </p:sp>
    </p:spTree>
    <p:extLst>
      <p:ext uri="{BB962C8B-B14F-4D97-AF65-F5344CB8AC3E}">
        <p14:creationId xmlns:p14="http://schemas.microsoft.com/office/powerpoint/2010/main" val="3307670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 A Buck</a:t>
            </a:r>
            <a:endParaRPr lang="en-US" dirty="0"/>
          </a:p>
        </p:txBody>
      </p:sp>
      <p:sp>
        <p:nvSpPr>
          <p:cNvPr id="3" name="Content Placeholder 2"/>
          <p:cNvSpPr>
            <a:spLocks noGrp="1"/>
          </p:cNvSpPr>
          <p:nvPr>
            <p:ph idx="1"/>
          </p:nvPr>
        </p:nvSpPr>
        <p:spPr>
          <a:xfrm>
            <a:off x="628649" y="1165294"/>
            <a:ext cx="7886700" cy="2568506"/>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You have 100 pennies to “spend” on the root causes we identified.  You may ”spend” the pennies any way you want.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Please use post-its to “spend” your pennies as you leave the meeting.</a:t>
            </a:r>
            <a:endParaRPr lang="en-US" dirty="0"/>
          </a:p>
        </p:txBody>
      </p:sp>
      <p:pic>
        <p:nvPicPr>
          <p:cNvPr id="1026" name="Picture 2" descr="mage result for stack of penni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4112" y="3733800"/>
            <a:ext cx="4295775" cy="24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195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45459"/>
            <a:ext cx="8480612" cy="5457963"/>
          </a:xfrm>
        </p:spPr>
        <p:txBody>
          <a:bodyPr>
            <a:normAutofit/>
          </a:bodyPr>
          <a:lstStyle/>
          <a:p>
            <a:pPr marL="0" indent="0" algn="ctr">
              <a:buNone/>
            </a:pPr>
            <a:r>
              <a:rPr lang="en-US" sz="4000" dirty="0" smtClean="0"/>
              <a:t>Given what was discussed today, what might be some next steps?</a:t>
            </a:r>
            <a:endParaRPr lang="en-US" sz="4000" dirty="0"/>
          </a:p>
        </p:txBody>
      </p:sp>
      <p:pic>
        <p:nvPicPr>
          <p:cNvPr id="3074" name="Picture 2" descr="mage result for next st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4590" y="2510119"/>
            <a:ext cx="5821032" cy="2910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258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09"/>
            <a:ext cx="9144000" cy="839892"/>
          </a:xfrm>
        </p:spPr>
        <p:txBody>
          <a:bodyPr/>
          <a:lstStyle/>
          <a:p>
            <a:r>
              <a:rPr lang="en-US" dirty="0" smtClean="0"/>
              <a:t>Exit Ticket Reflection </a:t>
            </a:r>
            <a:endParaRPr lang="en-US" dirty="0"/>
          </a:p>
        </p:txBody>
      </p:sp>
      <p:sp>
        <p:nvSpPr>
          <p:cNvPr id="4" name="Text Placeholder 3"/>
          <p:cNvSpPr txBox="1">
            <a:spLocks/>
          </p:cNvSpPr>
          <p:nvPr/>
        </p:nvSpPr>
        <p:spPr>
          <a:xfrm>
            <a:off x="203947" y="1775012"/>
            <a:ext cx="8736105" cy="26294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i="1" dirty="0" smtClean="0"/>
              <a:t>What might be some actions you take as a result of our time together today?</a:t>
            </a:r>
            <a:endParaRPr lang="en-US" sz="4000" b="1" i="1" dirty="0"/>
          </a:p>
        </p:txBody>
      </p:sp>
    </p:spTree>
    <p:extLst>
      <p:ext uri="{BB962C8B-B14F-4D97-AF65-F5344CB8AC3E}">
        <p14:creationId xmlns:p14="http://schemas.microsoft.com/office/powerpoint/2010/main" val="2235298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1002"/>
            <a:ext cx="9144000" cy="1148317"/>
          </a:xfrm>
        </p:spPr>
        <p:txBody>
          <a:bodyPr>
            <a:normAutofit/>
          </a:bodyPr>
          <a:lstStyle/>
          <a:p>
            <a:r>
              <a:rPr lang="en-US" dirty="0" smtClean="0"/>
              <a:t>Feedback---</a:t>
            </a:r>
            <a:br>
              <a:rPr lang="en-US" dirty="0" smtClean="0"/>
            </a:br>
            <a:r>
              <a:rPr lang="en-US" dirty="0" smtClean="0"/>
              <a:t>How Was Today’s Meeting </a:t>
            </a:r>
            <a:endParaRPr lang="en-US" dirty="0"/>
          </a:p>
        </p:txBody>
      </p:sp>
      <p:sp>
        <p:nvSpPr>
          <p:cNvPr id="3" name="Content Placeholder 2"/>
          <p:cNvSpPr>
            <a:spLocks noGrp="1"/>
          </p:cNvSpPr>
          <p:nvPr>
            <p:ph idx="1"/>
          </p:nvPr>
        </p:nvSpPr>
        <p:spPr>
          <a:xfrm>
            <a:off x="160817" y="1573619"/>
            <a:ext cx="8770532" cy="106325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Individually</a:t>
            </a:r>
          </a:p>
          <a:p>
            <a:pPr lvl="1">
              <a:lnSpc>
                <a:spcPct val="100000"/>
              </a:lnSpc>
              <a:spcBef>
                <a:spcPts val="0"/>
              </a:spcBef>
            </a:pPr>
            <a:r>
              <a:rPr lang="en-US" smtClean="0"/>
              <a:t>Use a post-it note </a:t>
            </a:r>
            <a:r>
              <a:rPr lang="en-US" dirty="0" smtClean="0"/>
              <a:t>to provide feedback.</a:t>
            </a:r>
            <a:endParaRPr lang="en-US" dirty="0"/>
          </a:p>
        </p:txBody>
      </p:sp>
      <p:pic>
        <p:nvPicPr>
          <p:cNvPr id="5" name="Picture 2" descr="mage result for post it note"/>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14788"/>
          <a:stretch/>
        </p:blipFill>
        <p:spPr bwMode="auto">
          <a:xfrm>
            <a:off x="1766286" y="2636874"/>
            <a:ext cx="4618633" cy="37360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clrChange>
              <a:clrFrom>
                <a:srgbClr val="FFFFFF"/>
              </a:clrFrom>
              <a:clrTo>
                <a:srgbClr val="FFFFFF">
                  <a:alpha val="0"/>
                </a:srgbClr>
              </a:clrTo>
            </a:clrChange>
          </a:blip>
          <a:stretch>
            <a:fillRect/>
          </a:stretch>
        </p:blipFill>
        <p:spPr>
          <a:xfrm>
            <a:off x="2854544" y="2890070"/>
            <a:ext cx="2938989" cy="2765075"/>
          </a:xfrm>
          <a:prstGeom prst="rect">
            <a:avLst/>
          </a:prstGeom>
        </p:spPr>
      </p:pic>
    </p:spTree>
    <p:extLst>
      <p:ext uri="{BB962C8B-B14F-4D97-AF65-F5344CB8AC3E}">
        <p14:creationId xmlns:p14="http://schemas.microsoft.com/office/powerpoint/2010/main" val="272643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08"/>
            <a:ext cx="9144000" cy="1325563"/>
          </a:xfrm>
        </p:spPr>
        <p:txBody>
          <a:bodyPr/>
          <a:lstStyle/>
          <a:p>
            <a:r>
              <a:rPr lang="en-US" dirty="0" smtClean="0"/>
              <a:t>Today’s Purpose and Outcome</a:t>
            </a:r>
            <a:endParaRPr lang="en-US" dirty="0"/>
          </a:p>
        </p:txBody>
      </p:sp>
      <p:sp>
        <p:nvSpPr>
          <p:cNvPr id="3" name="Content Placeholder 2"/>
          <p:cNvSpPr>
            <a:spLocks noGrp="1"/>
          </p:cNvSpPr>
          <p:nvPr>
            <p:ph idx="1"/>
          </p:nvPr>
        </p:nvSpPr>
        <p:spPr>
          <a:xfrm>
            <a:off x="222251" y="1539771"/>
            <a:ext cx="4497531" cy="1116577"/>
          </a:xfrm>
        </p:spPr>
        <p:txBody>
          <a:bodyPr>
            <a:noAutofit/>
          </a:bodyPr>
          <a:lstStyle/>
          <a:p>
            <a:pPr marL="0" indent="0" algn="ctr">
              <a:buNone/>
            </a:pPr>
            <a:r>
              <a:rPr lang="en-US" sz="2400" dirty="0" smtClean="0"/>
              <a:t>Our purpose is to foster a culture of collaboration to support student success.</a:t>
            </a:r>
            <a:endParaRPr lang="en-US" sz="2400" dirty="0"/>
          </a:p>
        </p:txBody>
      </p:sp>
      <p:pic>
        <p:nvPicPr>
          <p:cNvPr id="5" name="Picture 4"/>
          <p:cNvPicPr>
            <a:picLocks noChangeAspect="1"/>
          </p:cNvPicPr>
          <p:nvPr/>
        </p:nvPicPr>
        <p:blipFill>
          <a:blip r:embed="rId2"/>
          <a:stretch>
            <a:fillRect/>
          </a:stretch>
        </p:blipFill>
        <p:spPr>
          <a:xfrm>
            <a:off x="5439640" y="1539771"/>
            <a:ext cx="2762250" cy="1657350"/>
          </a:xfrm>
          <a:prstGeom prst="rect">
            <a:avLst/>
          </a:prstGeom>
        </p:spPr>
      </p:pic>
      <p:pic>
        <p:nvPicPr>
          <p:cNvPr id="1026" name="Picture 2" descr="Image result for ta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5972" y="3280654"/>
            <a:ext cx="2829701" cy="1740333"/>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a:xfrm>
            <a:off x="4132162" y="3808133"/>
            <a:ext cx="4497531" cy="22520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smtClean="0"/>
              <a:t>Our outcome for today’s meeting is to use the collaborative inquiry process to analyze multiple sources of data to identify root causes.</a:t>
            </a:r>
            <a:endParaRPr lang="en-US" sz="2400" dirty="0"/>
          </a:p>
        </p:txBody>
      </p:sp>
    </p:spTree>
    <p:extLst>
      <p:ext uri="{BB962C8B-B14F-4D97-AF65-F5344CB8AC3E}">
        <p14:creationId xmlns:p14="http://schemas.microsoft.com/office/powerpoint/2010/main" val="3541458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504"/>
            <a:ext cx="9144000" cy="1260371"/>
          </a:xfrm>
        </p:spPr>
        <p:txBody>
          <a:bodyPr>
            <a:normAutofit/>
          </a:bodyPr>
          <a:lstStyle/>
          <a:p>
            <a:r>
              <a:rPr lang="en-US" sz="4400" dirty="0" smtClean="0"/>
              <a:t>Accomplishments</a:t>
            </a:r>
            <a:endParaRPr lang="en-US" sz="4400" dirty="0"/>
          </a:p>
        </p:txBody>
      </p:sp>
      <p:pic>
        <p:nvPicPr>
          <p:cNvPr id="1026" name="Picture 2" desc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9334" y="3327684"/>
            <a:ext cx="3645331" cy="2371879"/>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p:nvPr>
        </p:nvSpPr>
        <p:spPr>
          <a:xfrm>
            <a:off x="556591" y="1274725"/>
            <a:ext cx="8030818" cy="1799776"/>
          </a:xfrm>
        </p:spPr>
        <p:txBody>
          <a:bodyPr>
            <a:noAutofit/>
          </a:bodyPr>
          <a:lstStyle/>
          <a:p>
            <a:pPr marL="0" indent="0" algn="ctr">
              <a:buNone/>
            </a:pPr>
            <a:r>
              <a:rPr lang="en-US" sz="4000" dirty="0" smtClean="0"/>
              <a:t>Reflecting upon 2017,what are some things our team accomplished?</a:t>
            </a:r>
            <a:endParaRPr lang="en-US" sz="4000" dirty="0"/>
          </a:p>
        </p:txBody>
      </p:sp>
    </p:spTree>
    <p:extLst>
      <p:ext uri="{BB962C8B-B14F-4D97-AF65-F5344CB8AC3E}">
        <p14:creationId xmlns:p14="http://schemas.microsoft.com/office/powerpoint/2010/main" val="250811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77516" y="497305"/>
            <a:ext cx="7814379" cy="5694947"/>
          </a:xfrm>
          <a:prstGeom prst="rect">
            <a:avLst/>
          </a:prstGeom>
        </p:spPr>
      </p:pic>
      <p:sp>
        <p:nvSpPr>
          <p:cNvPr id="5" name="7-Point Star 4"/>
          <p:cNvSpPr/>
          <p:nvPr/>
        </p:nvSpPr>
        <p:spPr>
          <a:xfrm>
            <a:off x="5358064" y="4684294"/>
            <a:ext cx="2648821" cy="1957137"/>
          </a:xfrm>
          <a:prstGeom prst="star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4833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7800"/>
            <a:ext cx="9144000" cy="914400"/>
          </a:xfrm>
        </p:spPr>
        <p:txBody>
          <a:bodyPr/>
          <a:lstStyle/>
          <a:p>
            <a:pPr algn="l"/>
            <a:r>
              <a:rPr lang="en-US" dirty="0" smtClean="0"/>
              <a:t>Exploring and Discovering</a:t>
            </a:r>
            <a:endParaRPr lang="en-US" sz="5400" dirty="0"/>
          </a:p>
        </p:txBody>
      </p:sp>
      <p:pic>
        <p:nvPicPr>
          <p:cNvPr id="2050" name="Picture 2" descr="mage result for just the fac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1267" y="1391478"/>
            <a:ext cx="6301466" cy="4055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75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3847"/>
            <a:ext cx="9144000" cy="759763"/>
          </a:xfrm>
        </p:spPr>
        <p:txBody>
          <a:bodyPr>
            <a:normAutofit/>
          </a:bodyPr>
          <a:lstStyle/>
          <a:p>
            <a:r>
              <a:rPr lang="en-US" sz="4000" dirty="0" smtClean="0"/>
              <a:t>Data Dive Observations</a:t>
            </a:r>
            <a:endParaRPr lang="en-US" sz="4000" dirty="0"/>
          </a:p>
        </p:txBody>
      </p:sp>
      <p:sp>
        <p:nvSpPr>
          <p:cNvPr id="5" name="Content Placeholder 2"/>
          <p:cNvSpPr>
            <a:spLocks noGrp="1"/>
          </p:cNvSpPr>
          <p:nvPr>
            <p:ph idx="1"/>
          </p:nvPr>
        </p:nvSpPr>
        <p:spPr>
          <a:xfrm>
            <a:off x="463826" y="1433754"/>
            <a:ext cx="4081670" cy="2608160"/>
          </a:xfrm>
        </p:spPr>
        <p:txBody>
          <a:bodyPr>
            <a:noAutofit/>
          </a:bodyPr>
          <a:lstStyle/>
          <a:p>
            <a:r>
              <a:rPr lang="en-US" sz="4000" dirty="0" smtClean="0"/>
              <a:t>List Data Sources here</a:t>
            </a:r>
            <a:r>
              <a:rPr lang="mr-IN" sz="4000" dirty="0" smtClean="0"/>
              <a:t>…</a:t>
            </a:r>
            <a:endParaRPr lang="en-US" sz="4000" dirty="0" smtClean="0"/>
          </a:p>
        </p:txBody>
      </p:sp>
      <p:pic>
        <p:nvPicPr>
          <p:cNvPr id="1026" name="Picture 2" descr="mage result for data d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7679" y="1741005"/>
            <a:ext cx="4441021" cy="3493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041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77516" y="497305"/>
            <a:ext cx="7814379" cy="5694947"/>
          </a:xfrm>
          <a:prstGeom prst="rect">
            <a:avLst/>
          </a:prstGeom>
        </p:spPr>
      </p:pic>
      <p:sp>
        <p:nvSpPr>
          <p:cNvPr id="5" name="7-Point Star 4"/>
          <p:cNvSpPr/>
          <p:nvPr/>
        </p:nvSpPr>
        <p:spPr>
          <a:xfrm>
            <a:off x="449180" y="1828799"/>
            <a:ext cx="2648821" cy="1957137"/>
          </a:xfrm>
          <a:prstGeom prst="star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4923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06401" y="204688"/>
            <a:ext cx="8369299" cy="5536902"/>
            <a:chOff x="1133114" y="1619513"/>
            <a:chExt cx="7604486" cy="5060389"/>
          </a:xfrm>
        </p:grpSpPr>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1133114" y="1619513"/>
              <a:ext cx="7604486" cy="5060389"/>
            </a:xfrm>
            <a:prstGeom prst="rect">
              <a:avLst/>
            </a:prstGeom>
          </p:spPr>
        </p:pic>
        <p:sp>
          <p:nvSpPr>
            <p:cNvPr id="6" name="Rectangle 5"/>
            <p:cNvSpPr/>
            <p:nvPr/>
          </p:nvSpPr>
          <p:spPr>
            <a:xfrm>
              <a:off x="1133115" y="2082800"/>
              <a:ext cx="2549885" cy="10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0" y="240546"/>
            <a:ext cx="8153400" cy="685800"/>
          </a:xfrm>
        </p:spPr>
        <p:txBody>
          <a:bodyPr>
            <a:noAutofit/>
          </a:bodyPr>
          <a:lstStyle/>
          <a:p>
            <a:r>
              <a:rPr lang="en-US" sz="3200" dirty="0" smtClean="0"/>
              <a:t>Causal Categories</a:t>
            </a:r>
            <a:endParaRPr lang="en-US" sz="3200" dirty="0"/>
          </a:p>
        </p:txBody>
      </p:sp>
      <p:sp>
        <p:nvSpPr>
          <p:cNvPr id="7" name="Text Box 9"/>
          <p:cNvSpPr txBox="1">
            <a:spLocks noChangeArrowheads="1"/>
          </p:cNvSpPr>
          <p:nvPr/>
        </p:nvSpPr>
        <p:spPr bwMode="auto">
          <a:xfrm>
            <a:off x="3670572" y="6373338"/>
            <a:ext cx="5368495" cy="246221"/>
          </a:xfrm>
          <a:prstGeom prst="rect">
            <a:avLst/>
          </a:prstGeom>
          <a:solidFill>
            <a:srgbClr val="0D80AC"/>
          </a:solidFill>
          <a:ln w="9525">
            <a:noFill/>
            <a:miter lim="800000"/>
            <a:headEnd/>
            <a:tailEnd/>
          </a:ln>
        </p:spPr>
        <p:txBody>
          <a:bodyPr wrap="square">
            <a:prstTxWarp prst="textNoShape">
              <a:avLst/>
            </a:prstTxWarp>
            <a:spAutoFit/>
          </a:bodyPr>
          <a:lstStyle/>
          <a:p>
            <a:pPr eaLnBrk="0" hangingPunct="0"/>
            <a:r>
              <a:rPr lang="en-US" sz="1000" dirty="0" smtClean="0">
                <a:solidFill>
                  <a:schemeClr val="bg1"/>
                </a:solidFill>
                <a:latin typeface="Arial" pitchFamily="-84" charset="0"/>
              </a:rPr>
              <a:t>--Lipton, L. &amp; Wellman, B. (2012). </a:t>
            </a:r>
            <a:r>
              <a:rPr lang="en-US" sz="1000" i="1" dirty="0" smtClean="0">
                <a:solidFill>
                  <a:schemeClr val="bg1"/>
                </a:solidFill>
                <a:latin typeface="Arial" pitchFamily="-84" charset="0"/>
              </a:rPr>
              <a:t>Got data? Now what? </a:t>
            </a:r>
            <a:r>
              <a:rPr lang="en-US" sz="1000" dirty="0" smtClean="0">
                <a:solidFill>
                  <a:schemeClr val="bg1"/>
                </a:solidFill>
                <a:latin typeface="Arial" pitchFamily="-84" charset="0"/>
              </a:rPr>
              <a:t>Bloomington, IN: Solution Tree, Inc.</a:t>
            </a:r>
          </a:p>
        </p:txBody>
      </p:sp>
    </p:spTree>
    <p:extLst>
      <p:ext uri="{BB962C8B-B14F-4D97-AF65-F5344CB8AC3E}">
        <p14:creationId xmlns:p14="http://schemas.microsoft.com/office/powerpoint/2010/main" val="60705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0" y="329631"/>
            <a:ext cx="5915087" cy="5969569"/>
          </a:xfrm>
          <a:prstGeom prst="rect">
            <a:avLst/>
          </a:prstGeom>
        </p:spPr>
      </p:pic>
      <p:sp>
        <p:nvSpPr>
          <p:cNvPr id="5" name="Content Placeholder 5"/>
          <p:cNvSpPr>
            <a:spLocks noGrp="1"/>
          </p:cNvSpPr>
          <p:nvPr>
            <p:ph sz="quarter" idx="4294967295"/>
          </p:nvPr>
        </p:nvSpPr>
        <p:spPr>
          <a:xfrm>
            <a:off x="6070600" y="2323815"/>
            <a:ext cx="2657856" cy="1981200"/>
          </a:xfrm>
          <a:prstGeom prst="rect">
            <a:avLst/>
          </a:prstGeom>
        </p:spPr>
        <p:txBody>
          <a:bodyPr>
            <a:noAutofit/>
          </a:bodyPr>
          <a:lstStyle/>
          <a:p>
            <a:pPr marL="68580" indent="0" algn="ctr">
              <a:buNone/>
            </a:pPr>
            <a:r>
              <a:rPr lang="en-US" dirty="0" smtClean="0"/>
              <a:t>Individually generate a couple of theories of causation.</a:t>
            </a:r>
          </a:p>
          <a:p>
            <a:pPr marL="68580" indent="0" algn="ctr">
              <a:buNone/>
            </a:pPr>
            <a:endParaRPr lang="en-US" dirty="0"/>
          </a:p>
        </p:txBody>
      </p:sp>
      <p:sp>
        <p:nvSpPr>
          <p:cNvPr id="2" name="TextBox 1"/>
          <p:cNvSpPr txBox="1"/>
          <p:nvPr/>
        </p:nvSpPr>
        <p:spPr>
          <a:xfrm>
            <a:off x="584200" y="4100730"/>
            <a:ext cx="4826000" cy="646331"/>
          </a:xfrm>
          <a:prstGeom prst="rect">
            <a:avLst/>
          </a:prstGeom>
          <a:noFill/>
        </p:spPr>
        <p:txBody>
          <a:bodyPr wrap="square" rtlCol="0">
            <a:spAutoFit/>
          </a:bodyPr>
          <a:lstStyle/>
          <a:p>
            <a:pPr lvl="0"/>
            <a:r>
              <a:rPr lang="en-US" dirty="0"/>
              <a:t>Teachers lack the knowledge and skills to </a:t>
            </a:r>
            <a:r>
              <a:rPr lang="en-US" dirty="0" smtClean="0"/>
              <a:t>differentiate instruction in their classrooms.</a:t>
            </a:r>
            <a:endParaRPr lang="en-US" dirty="0"/>
          </a:p>
        </p:txBody>
      </p:sp>
      <p:sp>
        <p:nvSpPr>
          <p:cNvPr id="6" name="TextBox 5"/>
          <p:cNvSpPr txBox="1"/>
          <p:nvPr/>
        </p:nvSpPr>
        <p:spPr>
          <a:xfrm>
            <a:off x="584200" y="3403600"/>
            <a:ext cx="4826000" cy="646331"/>
          </a:xfrm>
          <a:prstGeom prst="rect">
            <a:avLst/>
          </a:prstGeom>
          <a:noFill/>
        </p:spPr>
        <p:txBody>
          <a:bodyPr wrap="square" rtlCol="0">
            <a:spAutoFit/>
          </a:bodyPr>
          <a:lstStyle/>
          <a:p>
            <a:pPr lvl="0"/>
            <a:r>
              <a:rPr lang="en-US" dirty="0"/>
              <a:t>Teachers’ instructional methods are not engaging to students.</a:t>
            </a:r>
          </a:p>
        </p:txBody>
      </p:sp>
      <p:sp>
        <p:nvSpPr>
          <p:cNvPr id="7" name="TextBox 6"/>
          <p:cNvSpPr txBox="1"/>
          <p:nvPr/>
        </p:nvSpPr>
        <p:spPr>
          <a:xfrm>
            <a:off x="584200" y="2548591"/>
            <a:ext cx="4826000" cy="646331"/>
          </a:xfrm>
          <a:prstGeom prst="rect">
            <a:avLst/>
          </a:prstGeom>
          <a:noFill/>
        </p:spPr>
        <p:txBody>
          <a:bodyPr wrap="square" rtlCol="0">
            <a:spAutoFit/>
          </a:bodyPr>
          <a:lstStyle/>
          <a:p>
            <a:pPr lvl="0"/>
            <a:r>
              <a:rPr lang="en-US" dirty="0"/>
              <a:t>Students lack social emotional and self-regulatory skills.</a:t>
            </a:r>
          </a:p>
        </p:txBody>
      </p:sp>
    </p:spTree>
    <p:extLst>
      <p:ext uri="{BB962C8B-B14F-4D97-AF65-F5344CB8AC3E}">
        <p14:creationId xmlns:p14="http://schemas.microsoft.com/office/powerpoint/2010/main" val="169865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d59b9d-fc34-4c72-b5f0-ae1745e1fc72">Y3PMN56UNW6M-275-170</_dlc_DocId>
    <_dlc_DocIdUrl xmlns="98d59b9d-fc34-4c72-b5f0-ae1745e1fc72">
      <Url>https://sbaspweb.mnps.org/_layouts/DocIdRedir.aspx?ID=Y3PMN56UNW6M-275-170</Url>
      <Description>Y3PMN56UNW6M-275-170</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3DE81F99ABB164BBBCB183E10CBF5A2" ma:contentTypeVersion="0" ma:contentTypeDescription="Create a new document." ma:contentTypeScope="" ma:versionID="f6bbd82458cf33277d20520ba938a58f">
  <xsd:schema xmlns:xsd="http://www.w3.org/2001/XMLSchema" xmlns:xs="http://www.w3.org/2001/XMLSchema" xmlns:p="http://schemas.microsoft.com/office/2006/metadata/properties" xmlns:ns2="98d59b9d-fc34-4c72-b5f0-ae1745e1fc72" targetNamespace="http://schemas.microsoft.com/office/2006/metadata/properties" ma:root="true" ma:fieldsID="d111e956bbdbc283d5432f416b609c19" ns2:_="">
    <xsd:import namespace="98d59b9d-fc34-4c72-b5f0-ae1745e1fc7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59b9d-fc34-4c72-b5f0-ae1745e1f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0FF366-A2A9-4451-92D1-4AE7698B7D1C}">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98d59b9d-fc34-4c72-b5f0-ae1745e1fc72"/>
    <ds:schemaRef ds:uri="http://www.w3.org/XML/1998/namespace"/>
  </ds:schemaRefs>
</ds:datastoreItem>
</file>

<file path=customXml/itemProps2.xml><?xml version="1.0" encoding="utf-8"?>
<ds:datastoreItem xmlns:ds="http://schemas.openxmlformats.org/officeDocument/2006/customXml" ds:itemID="{5BCE3BF9-3D38-4E2F-8E53-3DDDE3770927}">
  <ds:schemaRefs>
    <ds:schemaRef ds:uri="http://schemas.microsoft.com/sharepoint/events"/>
  </ds:schemaRefs>
</ds:datastoreItem>
</file>

<file path=customXml/itemProps3.xml><?xml version="1.0" encoding="utf-8"?>
<ds:datastoreItem xmlns:ds="http://schemas.openxmlformats.org/officeDocument/2006/customXml" ds:itemID="{375D9CDE-537F-422A-AF5D-CBCA1A2996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d59b9d-fc34-4c72-b5f0-ae1745e1fc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F950ED2-E6D6-418F-9F5E-380C9222BE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10275</TotalTime>
  <Words>367</Words>
  <Application>Microsoft Macintosh PowerPoint</Application>
  <PresentationFormat>On-screen Show (4:3)</PresentationFormat>
  <Paragraphs>37</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 Black</vt:lpstr>
      <vt:lpstr>Calibri</vt:lpstr>
      <vt:lpstr>Calibri Light</vt:lpstr>
      <vt:lpstr>Mangal</vt:lpstr>
      <vt:lpstr>Arial</vt:lpstr>
      <vt:lpstr>Office Theme</vt:lpstr>
      <vt:lpstr>Lakeview Elem Leadership Team Meeting</vt:lpstr>
      <vt:lpstr>Today’s Purpose and Outcome</vt:lpstr>
      <vt:lpstr>Accomplishments</vt:lpstr>
      <vt:lpstr>PowerPoint Presentation</vt:lpstr>
      <vt:lpstr>Exploring and Discovering</vt:lpstr>
      <vt:lpstr>Data Dive Observations</vt:lpstr>
      <vt:lpstr>PowerPoint Presentation</vt:lpstr>
      <vt:lpstr>Causal Categories</vt:lpstr>
      <vt:lpstr>PowerPoint Presentation</vt:lpstr>
      <vt:lpstr>Spend A Buck</vt:lpstr>
      <vt:lpstr>PowerPoint Presentation</vt:lpstr>
      <vt:lpstr>Exit Ticket Reflection </vt:lpstr>
      <vt:lpstr>Feedback--- How Was Today’s Meeting </vt:lpstr>
    </vt:vector>
  </TitlesOfParts>
  <Company>MP&amp;F PR</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Johnson, Margie L</cp:lastModifiedBy>
  <cp:revision>88</cp:revision>
  <cp:lastPrinted>2017-06-29T13:37:07Z</cp:lastPrinted>
  <dcterms:created xsi:type="dcterms:W3CDTF">2015-11-13T20:01:34Z</dcterms:created>
  <dcterms:modified xsi:type="dcterms:W3CDTF">2018-01-18T19:09:53Z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0x010100E3DE81F99ABB164BBBCB183E10CBF5A2</vt:lpwstr>
  </property>
  <property fmtid="{D5CDD505-2E9C-101B-9397-08002B2CF9AE}" pid="3" name="_dlc_DocIdItemGuid">
    <vt:lpwstr>9454dcbc-ec25-48da-b1d0-8050461c6743</vt:lpwstr>
  </property>
</Properties>
</file>